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Roboto Slab"/>
      <p:regular r:id="rId88"/>
      <p:bold r:id="rId89"/>
    </p:embeddedFont>
    <p:embeddedFont>
      <p:font typeface="Roboto"/>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94" roundtripDataSignature="AMtx7mhO6Nlxv8thc218KBTG+WBPRkjC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RobotoSlab-regular.fntdata"/><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Slab-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customschemas.google.com/relationships/presentationmetadata" Target="meta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f0cd3c7e2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2bf0cd3c7e2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f0cd3c7e2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f0cd3c7e2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f0cd3c7e2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f0cd3c7e2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f0cd3c7e2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f0cd3c7e2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f0cd3c7e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f0cd3c7e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f0cd3c7e2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f0cd3c7e2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f0cd3c7e2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f0cd3c7e2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f0cd3c7e2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bf0cd3c7e2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f0cd3c7e2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bf0cd3c7e2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f0cd3c7e2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bf0cd3c7e2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f0cd3c7e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2bf0cd3c7e2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f0cd3c7e2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f0cd3c7e2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f0cd3c7e2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f0cd3c7e2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f0cd3c7e2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bf0cd3c7e2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f0cd3c7e2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f0cd3c7e2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f0cd3c7e2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bf0cd3c7e2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f0cd3c7e2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f0cd3c7e2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f0cd3c7e2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bf0cd3c7e2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bf0cd3c7e2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bf0cd3c7e2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bf0cd3c7e2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bf0cd3c7e2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f0cd3c7e2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f0cd3c7e2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f0cd3c7e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f0cd3c7e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f0cd3c7e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f0cd3c7e2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bf0cd3c7e2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bf0cd3c7e2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f0cd3c7e2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bf0cd3c7e2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f0cd3c7e2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bf0cd3c7e2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f0cd3c7e2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f0cd3c7e2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bf0cd3c7e2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bf0cd3c7e2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bf0cd3c7e2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bf0cd3c7e2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f0cd3c7e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f0cd3c7e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bf0cd3c7e2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bf0cd3c7e2_0_7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f0cd3c7e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f0cd3c7e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f0cd3c7e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bf0cd3c7e2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f0cd3c7e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bf0cd3c7e2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bf0cd3c7e2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bf0cd3c7e2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f0cd3c7e2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2bf0cd3c7e2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f0cd3c7e2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bf0cd3c7e2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bc834e1435_0_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g2bc834e1435_0_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g2bc834e1435_0_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g2bc834e1435_0_4"/>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4" name="Google Shape;14;g2bc834e1435_0_4"/>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g2bc834e1435_0_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g2bc834e1435_0_47"/>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2bc834e1435_0_47"/>
          <p:cNvSpPr txBox="1"/>
          <p:nvPr>
            <p:ph hasCustomPrompt="1" type="title"/>
          </p:nvPr>
        </p:nvSpPr>
        <p:spPr>
          <a:xfrm>
            <a:off x="387900" y="1152450"/>
            <a:ext cx="83682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g2bc834e1435_0_47"/>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6" name="Google Shape;56;g2bc834e1435_0_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g2bc834e1435_0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cxnSp>
        <p:nvCxnSpPr>
          <p:cNvPr id="17" name="Google Shape;17;g2bc834e1435_0_1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g2bc834e1435_0_1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g2bc834e1435_0_1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g2bc834e1435_0_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cxnSp>
        <p:nvCxnSpPr>
          <p:cNvPr id="22" name="Google Shape;22;g2bc834e1435_0_11"/>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23" name="Google Shape;23;g2bc834e1435_0_11"/>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4" name="Google Shape;24;g2bc834e1435_0_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g2bc834e1435_0_20"/>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g2bc834e1435_0_2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g2bc834e1435_0_20"/>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g2bc834e1435_0_20"/>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g2bc834e1435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g2bc834e1435_0_2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g2bc834e1435_0_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g2bc834e1435_0_29"/>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g2bc834e1435_0_29"/>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g2bc834e1435_0_29"/>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g2bc834e1435_0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g2bc834e1435_0_34"/>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 name="Google Shape;41;g2bc834e1435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g2bc834e1435_0_37"/>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 name="Google Shape;44;g2bc834e1435_0_37"/>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g2bc834e1435_0_37"/>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6" name="Google Shape;46;g2bc834e1435_0_37"/>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g2bc834e1435_0_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8" name="Google Shape;48;g2bc834e1435_0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g2bc834e1435_0_44"/>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g2bc834e1435_0_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g2bc834e1435_0_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 name="Google Shape;7;g2bc834e1435_0_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g2bc834e1435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1.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4.png"/><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ru"/>
              <a:t>Databases</a:t>
            </a:r>
            <a:endParaRPr/>
          </a:p>
        </p:txBody>
      </p:sp>
      <p:sp>
        <p:nvSpPr>
          <p:cNvPr id="64" name="Google Shape;64;p1"/>
          <p:cNvSpPr txBox="1"/>
          <p:nvPr>
            <p:ph idx="1" type="subTitle"/>
          </p:nvPr>
        </p:nvSpPr>
        <p:spPr>
          <a:xfrm>
            <a:off x="390525" y="2789116"/>
            <a:ext cx="8222100" cy="116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ru" sz="2400"/>
              <a:t>Lecture 4</a:t>
            </a:r>
            <a:endParaRPr sz="2400"/>
          </a:p>
          <a:p>
            <a:pPr indent="0" lvl="0" marL="0" rtl="0" algn="l">
              <a:lnSpc>
                <a:spcPct val="100000"/>
              </a:lnSpc>
              <a:spcBef>
                <a:spcPts val="0"/>
              </a:spcBef>
              <a:spcAft>
                <a:spcPts val="0"/>
              </a:spcAft>
              <a:buSzPts val="1800"/>
              <a:buNone/>
            </a:pPr>
            <a:r>
              <a:rPr lang="ru"/>
              <a:t>DML</a:t>
            </a:r>
            <a:r>
              <a:rPr lang="ru" sz="2400"/>
              <a:t>. Database design.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bf0cd3c7e2_0_45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Avg</a:t>
            </a:r>
            <a:endParaRPr/>
          </a:p>
        </p:txBody>
      </p:sp>
      <p:sp>
        <p:nvSpPr>
          <p:cNvPr id="138" name="Google Shape;138;g2bf0cd3c7e2_0_4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
        <p:nvSpPr>
          <p:cNvPr id="139" name="Google Shape;139;g2bf0cd3c7e2_0_452"/>
          <p:cNvSpPr txBox="1"/>
          <p:nvPr>
            <p:ph idx="1" type="body"/>
          </p:nvPr>
        </p:nvSpPr>
        <p:spPr>
          <a:xfrm>
            <a:off x="553125" y="1144125"/>
            <a:ext cx="3457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avg(salary) as</a:t>
            </a:r>
            <a:endParaRPr/>
          </a:p>
          <a:p>
            <a:pPr indent="0" lvl="0" marL="0" rtl="0" algn="l">
              <a:spcBef>
                <a:spcPts val="0"/>
              </a:spcBef>
              <a:spcAft>
                <a:spcPts val="0"/>
              </a:spcAft>
              <a:buNone/>
            </a:pPr>
            <a:r>
              <a:rPr lang="ru"/>
              <a:t>salary_average</a:t>
            </a:r>
            <a:endParaRPr/>
          </a:p>
          <a:p>
            <a:pPr indent="0" lvl="0" marL="0" rtl="0" algn="l">
              <a:spcBef>
                <a:spcPts val="0"/>
              </a:spcBef>
              <a:spcAft>
                <a:spcPts val="0"/>
              </a:spcAft>
              <a:buNone/>
            </a:pPr>
            <a:r>
              <a:rPr lang="ru"/>
              <a:t>    FROM new_employees;</a:t>
            </a:r>
            <a:endParaRPr/>
          </a:p>
          <a:p>
            <a:pPr indent="0" lvl="0" marL="0" rtl="0" algn="l">
              <a:spcBef>
                <a:spcPts val="0"/>
              </a:spcBef>
              <a:spcAft>
                <a:spcPts val="0"/>
              </a:spcAft>
              <a:buNone/>
            </a:pPr>
            <a:r>
              <a:t/>
            </a:r>
            <a:endParaRPr/>
          </a:p>
        </p:txBody>
      </p:sp>
      <p:pic>
        <p:nvPicPr>
          <p:cNvPr id="140" name="Google Shape;140;g2bf0cd3c7e2_0_452"/>
          <p:cNvPicPr preferRelativeResize="0"/>
          <p:nvPr/>
        </p:nvPicPr>
        <p:blipFill>
          <a:blip r:embed="rId3">
            <a:alphaModFix/>
          </a:blip>
          <a:stretch>
            <a:fillRect/>
          </a:stretch>
        </p:blipFill>
        <p:spPr>
          <a:xfrm>
            <a:off x="873825" y="2753301"/>
            <a:ext cx="7598624" cy="2145850"/>
          </a:xfrm>
          <a:prstGeom prst="rect">
            <a:avLst/>
          </a:prstGeom>
          <a:noFill/>
          <a:ln>
            <a:noFill/>
          </a:ln>
        </p:spPr>
      </p:pic>
      <p:sp>
        <p:nvSpPr>
          <p:cNvPr id="141" name="Google Shape;141;g2bf0cd3c7e2_0_452"/>
          <p:cNvSpPr/>
          <p:nvPr/>
        </p:nvSpPr>
        <p:spPr>
          <a:xfrm>
            <a:off x="6862800" y="1764500"/>
            <a:ext cx="363600" cy="53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42" name="Google Shape;142;g2bf0cd3c7e2_0_452"/>
          <p:cNvPicPr preferRelativeResize="0"/>
          <p:nvPr/>
        </p:nvPicPr>
        <p:blipFill>
          <a:blip r:embed="rId4">
            <a:alphaModFix/>
          </a:blip>
          <a:stretch>
            <a:fillRect/>
          </a:stretch>
        </p:blipFill>
        <p:spPr>
          <a:xfrm>
            <a:off x="6254275" y="883400"/>
            <a:ext cx="1580650" cy="600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bf0cd3c7e2_0_5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GROUP BY + aggregation</a:t>
            </a:r>
            <a:endParaRPr/>
          </a:p>
        </p:txBody>
      </p:sp>
      <p:sp>
        <p:nvSpPr>
          <p:cNvPr id="148" name="Google Shape;148;g2bf0cd3c7e2_0_5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When a GROUP BY clause or any aggregate function is present in a query, expressions in the SELECT list generally cannot access non-groupable columns because otherwise the non-groupable column would have to return more than one possible value</a:t>
            </a:r>
            <a:endParaRPr/>
          </a:p>
          <a:p>
            <a:pPr indent="-342900" lvl="0" marL="457200" rtl="0" algn="l">
              <a:spcBef>
                <a:spcPts val="0"/>
              </a:spcBef>
              <a:spcAft>
                <a:spcPts val="0"/>
              </a:spcAft>
              <a:buSzPts val="1800"/>
              <a:buChar char="●"/>
            </a:pPr>
            <a:r>
              <a:rPr lang="ru"/>
              <a:t>Aggregate functions, when used, are evaluated over all rows that make up each group and ultimately produce a separate value for each group</a:t>
            </a:r>
            <a:endParaRPr/>
          </a:p>
          <a:p>
            <a:pPr indent="0" lvl="0" marL="0" rtl="0" algn="l">
              <a:spcBef>
                <a:spcPts val="0"/>
              </a:spcBef>
              <a:spcAft>
                <a:spcPts val="0"/>
              </a:spcAft>
              <a:buNone/>
            </a:pPr>
            <a:r>
              <a:t/>
            </a:r>
            <a:endParaRPr/>
          </a:p>
        </p:txBody>
      </p:sp>
      <p:sp>
        <p:nvSpPr>
          <p:cNvPr id="149" name="Google Shape;149;g2bf0cd3c7e2_0_5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bf0cd3c7e2_0_5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example</a:t>
            </a:r>
            <a:endParaRPr/>
          </a:p>
        </p:txBody>
      </p:sp>
      <p:sp>
        <p:nvSpPr>
          <p:cNvPr id="155" name="Google Shape;155;g2bf0cd3c7e2_0_522"/>
          <p:cNvSpPr txBox="1"/>
          <p:nvPr>
            <p:ph idx="1" type="body"/>
          </p:nvPr>
        </p:nvSpPr>
        <p:spPr>
          <a:xfrm>
            <a:off x="387900" y="1489825"/>
            <a:ext cx="29283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department, ROUND(AVG(salary), 2) as salary_average</a:t>
            </a:r>
            <a:endParaRPr/>
          </a:p>
          <a:p>
            <a:pPr indent="0" lvl="0" marL="0" rtl="0" algn="l">
              <a:spcBef>
                <a:spcPts val="0"/>
              </a:spcBef>
              <a:spcAft>
                <a:spcPts val="0"/>
              </a:spcAft>
              <a:buNone/>
            </a:pPr>
            <a:r>
              <a:rPr lang="ru"/>
              <a:t>FROM new_employees</a:t>
            </a:r>
            <a:endParaRPr/>
          </a:p>
          <a:p>
            <a:pPr indent="0" lvl="0" marL="0" rtl="0" algn="l">
              <a:spcBef>
                <a:spcPts val="0"/>
              </a:spcBef>
              <a:spcAft>
                <a:spcPts val="0"/>
              </a:spcAft>
              <a:buNone/>
            </a:pPr>
            <a:r>
              <a:rPr lang="ru"/>
              <a:t>GROUP BY department;</a:t>
            </a:r>
            <a:endParaRPr/>
          </a:p>
        </p:txBody>
      </p:sp>
      <p:sp>
        <p:nvSpPr>
          <p:cNvPr id="156" name="Google Shape;156;g2bf0cd3c7e2_0_5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57" name="Google Shape;157;g2bf0cd3c7e2_0_522"/>
          <p:cNvPicPr preferRelativeResize="0"/>
          <p:nvPr/>
        </p:nvPicPr>
        <p:blipFill>
          <a:blip r:embed="rId3">
            <a:alphaModFix/>
          </a:blip>
          <a:stretch>
            <a:fillRect/>
          </a:stretch>
        </p:blipFill>
        <p:spPr>
          <a:xfrm>
            <a:off x="3445550" y="1235200"/>
            <a:ext cx="5417324" cy="1529850"/>
          </a:xfrm>
          <a:prstGeom prst="rect">
            <a:avLst/>
          </a:prstGeom>
          <a:noFill/>
          <a:ln>
            <a:noFill/>
          </a:ln>
        </p:spPr>
      </p:pic>
      <p:pic>
        <p:nvPicPr>
          <p:cNvPr id="158" name="Google Shape;158;g2bf0cd3c7e2_0_522"/>
          <p:cNvPicPr preferRelativeResize="0"/>
          <p:nvPr/>
        </p:nvPicPr>
        <p:blipFill>
          <a:blip r:embed="rId4">
            <a:alphaModFix/>
          </a:blip>
          <a:stretch>
            <a:fillRect/>
          </a:stretch>
        </p:blipFill>
        <p:spPr>
          <a:xfrm>
            <a:off x="4745750" y="3706800"/>
            <a:ext cx="2428025" cy="1123050"/>
          </a:xfrm>
          <a:prstGeom prst="rect">
            <a:avLst/>
          </a:prstGeom>
          <a:noFill/>
          <a:ln>
            <a:noFill/>
          </a:ln>
        </p:spPr>
      </p:pic>
      <p:sp>
        <p:nvSpPr>
          <p:cNvPr id="159" name="Google Shape;159;g2bf0cd3c7e2_0_522"/>
          <p:cNvSpPr/>
          <p:nvPr/>
        </p:nvSpPr>
        <p:spPr>
          <a:xfrm>
            <a:off x="5870400" y="2958450"/>
            <a:ext cx="393600" cy="454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bf0cd3c7e2_0_5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a:t>
            </a:r>
            <a:endParaRPr/>
          </a:p>
        </p:txBody>
      </p:sp>
      <p:sp>
        <p:nvSpPr>
          <p:cNvPr id="165" name="Google Shape;165;g2bf0cd3c7e2_0_53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A subquery is a query contained in another SQL expression</a:t>
            </a:r>
            <a:endParaRPr/>
          </a:p>
          <a:p>
            <a:pPr indent="0" lvl="0" marL="0" rtl="0" algn="l">
              <a:spcBef>
                <a:spcPts val="0"/>
              </a:spcBef>
              <a:spcAft>
                <a:spcPts val="0"/>
              </a:spcAft>
              <a:buNone/>
            </a:pPr>
            <a:r>
              <a:rPr lang="ru"/>
              <a:t>(we will call it a containing expression)</a:t>
            </a:r>
            <a:endParaRPr/>
          </a:p>
          <a:p>
            <a:pPr indent="0" lvl="0" marL="0" rtl="0" algn="l">
              <a:spcBef>
                <a:spcPts val="0"/>
              </a:spcBef>
              <a:spcAft>
                <a:spcPts val="0"/>
              </a:spcAft>
              <a:buNone/>
            </a:pPr>
            <a:r>
              <a:t/>
            </a:r>
            <a:endParaRPr/>
          </a:p>
        </p:txBody>
      </p:sp>
      <p:sp>
        <p:nvSpPr>
          <p:cNvPr id="166" name="Google Shape;166;g2bf0cd3c7e2_0_5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bf0cd3c7e2_0_54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a:t>
            </a:r>
            <a:endParaRPr/>
          </a:p>
        </p:txBody>
      </p:sp>
      <p:sp>
        <p:nvSpPr>
          <p:cNvPr id="172" name="Google Shape;172;g2bf0cd3c7e2_0_5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73" name="Google Shape;173;g2bf0cd3c7e2_0_540"/>
          <p:cNvSpPr/>
          <p:nvPr/>
        </p:nvSpPr>
        <p:spPr>
          <a:xfrm>
            <a:off x="3701050" y="1698825"/>
            <a:ext cx="1303500" cy="1662000"/>
          </a:xfrm>
          <a:prstGeom prst="leftRightArrowCallout">
            <a:avLst>
              <a:gd fmla="val 25000" name="adj1"/>
              <a:gd fmla="val 25000" name="adj2"/>
              <a:gd fmla="val 25000" name="adj3"/>
              <a:gd fmla="val 4812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4" name="Google Shape;174;g2bf0cd3c7e2_0_540"/>
          <p:cNvSpPr txBox="1"/>
          <p:nvPr/>
        </p:nvSpPr>
        <p:spPr>
          <a:xfrm>
            <a:off x="2033850" y="2185225"/>
            <a:ext cx="15972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3000">
                <a:solidFill>
                  <a:schemeClr val="dk1"/>
                </a:solidFill>
                <a:latin typeface="Roboto"/>
                <a:ea typeface="Roboto"/>
                <a:cs typeface="Roboto"/>
                <a:sym typeface="Roboto"/>
              </a:rPr>
              <a:t>scalar</a:t>
            </a:r>
            <a:endParaRPr sz="3000">
              <a:solidFill>
                <a:schemeClr val="dk1"/>
              </a:solidFill>
              <a:latin typeface="Roboto"/>
              <a:ea typeface="Roboto"/>
              <a:cs typeface="Roboto"/>
              <a:sym typeface="Roboto"/>
            </a:endParaRPr>
          </a:p>
        </p:txBody>
      </p:sp>
      <p:sp>
        <p:nvSpPr>
          <p:cNvPr id="175" name="Google Shape;175;g2bf0cd3c7e2_0_540"/>
          <p:cNvSpPr txBox="1"/>
          <p:nvPr/>
        </p:nvSpPr>
        <p:spPr>
          <a:xfrm>
            <a:off x="5471725" y="2185225"/>
            <a:ext cx="24456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3000">
                <a:solidFill>
                  <a:schemeClr val="dk1"/>
                </a:solidFill>
                <a:latin typeface="Roboto"/>
                <a:ea typeface="Roboto"/>
                <a:cs typeface="Roboto"/>
                <a:sym typeface="Roboto"/>
              </a:rPr>
              <a:t>non-</a:t>
            </a:r>
            <a:r>
              <a:rPr lang="ru" sz="3000">
                <a:solidFill>
                  <a:schemeClr val="dk1"/>
                </a:solidFill>
                <a:latin typeface="Roboto"/>
                <a:ea typeface="Roboto"/>
                <a:cs typeface="Roboto"/>
                <a:sym typeface="Roboto"/>
              </a:rPr>
              <a:t>scalar</a:t>
            </a:r>
            <a:endParaRPr sz="30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bf0cd3c7e2_0_55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a:t>
            </a:r>
            <a:endParaRPr/>
          </a:p>
        </p:txBody>
      </p:sp>
      <p:sp>
        <p:nvSpPr>
          <p:cNvPr id="181" name="Google Shape;181;g2bf0cd3c7e2_0_5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82" name="Google Shape;182;g2bf0cd3c7e2_0_555"/>
          <p:cNvSpPr/>
          <p:nvPr/>
        </p:nvSpPr>
        <p:spPr>
          <a:xfrm>
            <a:off x="3701050" y="1698825"/>
            <a:ext cx="1303500" cy="1662000"/>
          </a:xfrm>
          <a:prstGeom prst="leftRightArrowCallout">
            <a:avLst>
              <a:gd fmla="val 25000" name="adj1"/>
              <a:gd fmla="val 25000" name="adj2"/>
              <a:gd fmla="val 25000" name="adj3"/>
              <a:gd fmla="val 4812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3" name="Google Shape;183;g2bf0cd3c7e2_0_555"/>
          <p:cNvSpPr txBox="1"/>
          <p:nvPr/>
        </p:nvSpPr>
        <p:spPr>
          <a:xfrm>
            <a:off x="1557925" y="2185225"/>
            <a:ext cx="2073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3000">
                <a:solidFill>
                  <a:schemeClr val="dk1"/>
                </a:solidFill>
                <a:latin typeface="Roboto"/>
                <a:ea typeface="Roboto"/>
                <a:cs typeface="Roboto"/>
                <a:sym typeface="Roboto"/>
              </a:rPr>
              <a:t>unrelated</a:t>
            </a:r>
            <a:endParaRPr sz="3000">
              <a:solidFill>
                <a:schemeClr val="dk1"/>
              </a:solidFill>
              <a:latin typeface="Roboto"/>
              <a:ea typeface="Roboto"/>
              <a:cs typeface="Roboto"/>
              <a:sym typeface="Roboto"/>
            </a:endParaRPr>
          </a:p>
        </p:txBody>
      </p:sp>
      <p:sp>
        <p:nvSpPr>
          <p:cNvPr id="184" name="Google Shape;184;g2bf0cd3c7e2_0_555"/>
          <p:cNvSpPr txBox="1"/>
          <p:nvPr/>
        </p:nvSpPr>
        <p:spPr>
          <a:xfrm>
            <a:off x="5471725" y="2185225"/>
            <a:ext cx="24456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3000">
                <a:solidFill>
                  <a:schemeClr val="dk1"/>
                </a:solidFill>
                <a:latin typeface="Roboto"/>
                <a:ea typeface="Roboto"/>
                <a:cs typeface="Roboto"/>
                <a:sym typeface="Roboto"/>
              </a:rPr>
              <a:t>linked</a:t>
            </a:r>
            <a:endParaRPr sz="30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bf0cd3c7e2_0_56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a:t>
            </a:r>
            <a:endParaRPr/>
          </a:p>
        </p:txBody>
      </p:sp>
      <p:sp>
        <p:nvSpPr>
          <p:cNvPr id="190" name="Google Shape;190;g2bf0cd3c7e2_0_56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Unrelated, i.e. completely self-sufficient and independent of the main query</a:t>
            </a:r>
            <a:endParaRPr/>
          </a:p>
          <a:p>
            <a:pPr indent="0" lvl="0" marL="457200" rtl="0" algn="l">
              <a:spcBef>
                <a:spcPts val="0"/>
              </a:spcBef>
              <a:spcAft>
                <a:spcPts val="0"/>
              </a:spcAft>
              <a:buNone/>
            </a:pPr>
            <a:r>
              <a:rPr lang="ru"/>
              <a:t>Are executed before executing the containing expression.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ru"/>
              <a:t>Linked, i.e. refer to the columns of the main query.</a:t>
            </a:r>
            <a:endParaRPr/>
          </a:p>
          <a:p>
            <a:pPr indent="0" lvl="0" marL="457200" rtl="0" algn="l">
              <a:spcBef>
                <a:spcPts val="0"/>
              </a:spcBef>
              <a:spcAft>
                <a:spcPts val="0"/>
              </a:spcAft>
              <a:buNone/>
            </a:pPr>
            <a:r>
              <a:rPr lang="ru"/>
              <a:t>The use of aliases is useful for writing such queries.</a:t>
            </a:r>
            <a:endParaRPr/>
          </a:p>
          <a:p>
            <a:pPr indent="0" lvl="0" marL="457200" rtl="0" algn="l">
              <a:spcBef>
                <a:spcPts val="0"/>
              </a:spcBef>
              <a:spcAft>
                <a:spcPts val="0"/>
              </a:spcAft>
              <a:buNone/>
            </a:pPr>
            <a:r>
              <a:rPr lang="ru"/>
              <a:t>For cases when the same table is used in the main query and in the subquery the use of aliases is mandatory!</a:t>
            </a:r>
            <a:endParaRPr/>
          </a:p>
          <a:p>
            <a:pPr indent="0" lvl="0" marL="457200" rtl="0" algn="l">
              <a:spcBef>
                <a:spcPts val="0"/>
              </a:spcBef>
              <a:spcAft>
                <a:spcPts val="0"/>
              </a:spcAft>
              <a:buNone/>
            </a:pPr>
            <a:r>
              <a:rPr lang="ru"/>
              <a:t>Are executed for each line containing expressions.</a:t>
            </a:r>
            <a:endParaRPr/>
          </a:p>
        </p:txBody>
      </p:sp>
      <p:sp>
        <p:nvSpPr>
          <p:cNvPr id="191" name="Google Shape;191;g2bf0cd3c7e2_0_5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bf0cd3c7e2_0_56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E</a:t>
            </a:r>
            <a:r>
              <a:rPr lang="ru"/>
              <a:t>xpressions (predicates) of subqueries</a:t>
            </a:r>
            <a:endParaRPr/>
          </a:p>
        </p:txBody>
      </p:sp>
      <p:sp>
        <p:nvSpPr>
          <p:cNvPr id="197" name="Google Shape;197;g2bf0cd3c7e2_0_569"/>
          <p:cNvSpPr txBox="1"/>
          <p:nvPr>
            <p:ph idx="1" type="body"/>
          </p:nvPr>
        </p:nvSpPr>
        <p:spPr>
          <a:xfrm>
            <a:off x="387900" y="1489825"/>
            <a:ext cx="8368200" cy="173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If the subquery is non-scalar (returns many values), then special predicates can be applied to it from the outer query:</a:t>
            </a:r>
            <a:endParaRPr/>
          </a:p>
        </p:txBody>
      </p:sp>
      <p:sp>
        <p:nvSpPr>
          <p:cNvPr id="198" name="Google Shape;198;g2bf0cd3c7e2_0_5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99" name="Google Shape;199;g2bf0cd3c7e2_0_569"/>
          <p:cNvPicPr preferRelativeResize="0"/>
          <p:nvPr/>
        </p:nvPicPr>
        <p:blipFill rotWithShape="1">
          <a:blip r:embed="rId3">
            <a:alphaModFix/>
          </a:blip>
          <a:srcRect b="26519" l="2036" r="2816" t="0"/>
          <a:stretch/>
        </p:blipFill>
        <p:spPr>
          <a:xfrm>
            <a:off x="683175" y="2617225"/>
            <a:ext cx="7715251" cy="822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bf0cd3c7e2_0_57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 EXISTS</a:t>
            </a:r>
            <a:endParaRPr/>
          </a:p>
        </p:txBody>
      </p:sp>
      <p:sp>
        <p:nvSpPr>
          <p:cNvPr id="205" name="Google Shape;205;g2bf0cd3c7e2_0_57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ru"/>
              <a:t>EXISTS(subquery)</a:t>
            </a:r>
            <a:endParaRPr b="1"/>
          </a:p>
          <a:p>
            <a:pPr indent="-342900" lvl="0" marL="457200" rtl="0" algn="l">
              <a:spcBef>
                <a:spcPts val="0"/>
              </a:spcBef>
              <a:spcAft>
                <a:spcPts val="0"/>
              </a:spcAft>
              <a:buSzPts val="1800"/>
              <a:buChar char="●"/>
            </a:pPr>
            <a:r>
              <a:rPr lang="ru"/>
              <a:t>After executing a query, the system checks whether it returns rows in the result. If it returns at least one row, the EXISTS result will be "true", and if it returns none, the result will be "false"</a:t>
            </a:r>
            <a:endParaRPr/>
          </a:p>
          <a:p>
            <a:pPr indent="-342900" lvl="0" marL="457200" rtl="0" algn="l">
              <a:spcBef>
                <a:spcPts val="0"/>
              </a:spcBef>
              <a:spcAft>
                <a:spcPts val="0"/>
              </a:spcAft>
              <a:buSzPts val="1800"/>
              <a:buChar char="●"/>
            </a:pPr>
            <a:r>
              <a:rPr lang="ru"/>
              <a:t>The subquery may not be executed completely, but will end as soon as at least one row is returned. Therefore, “side effects” should be avoided in subqueries</a:t>
            </a:r>
            <a:endParaRPr/>
          </a:p>
          <a:p>
            <a:pPr indent="-342900" lvl="0" marL="457200" rtl="0" algn="l">
              <a:spcBef>
                <a:spcPts val="0"/>
              </a:spcBef>
              <a:spcAft>
                <a:spcPts val="0"/>
              </a:spcAft>
              <a:buSzPts val="1800"/>
              <a:buChar char="●"/>
            </a:pPr>
            <a:r>
              <a:rPr lang="ru"/>
              <a:t>When using the EXISTS predicate, we are not interested in the return value, so in the subquery after the SELECT, as a rule, you can specify an arbitrary value</a:t>
            </a:r>
            <a:endParaRPr/>
          </a:p>
        </p:txBody>
      </p:sp>
      <p:sp>
        <p:nvSpPr>
          <p:cNvPr id="206" name="Google Shape;206;g2bf0cd3c7e2_0_5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bf0cd3c7e2_0_6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EXISTS: example</a:t>
            </a:r>
            <a:endParaRPr/>
          </a:p>
        </p:txBody>
      </p:sp>
      <p:sp>
        <p:nvSpPr>
          <p:cNvPr id="212" name="Google Shape;212;g2bf0cd3c7e2_0_6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213" name="Google Shape;213;g2bf0cd3c7e2_0_615"/>
          <p:cNvPicPr preferRelativeResize="0"/>
          <p:nvPr/>
        </p:nvPicPr>
        <p:blipFill rotWithShape="1">
          <a:blip r:embed="rId3">
            <a:alphaModFix/>
          </a:blip>
          <a:srcRect b="0" l="0" r="0" t="0"/>
          <a:stretch/>
        </p:blipFill>
        <p:spPr>
          <a:xfrm>
            <a:off x="1608700" y="1841750"/>
            <a:ext cx="5855226" cy="1913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g2bf0cd3c7e2_0_1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Reminder: t</a:t>
            </a:r>
            <a:r>
              <a:rPr lang="ru"/>
              <a:t>he order of execution</a:t>
            </a:r>
            <a:endParaRPr/>
          </a:p>
        </p:txBody>
      </p:sp>
      <p:sp>
        <p:nvSpPr>
          <p:cNvPr id="70" name="Google Shape;70;g2bf0cd3c7e2_0_16"/>
          <p:cNvSpPr txBox="1"/>
          <p:nvPr>
            <p:ph idx="1" type="body"/>
          </p:nvPr>
        </p:nvSpPr>
        <p:spPr>
          <a:xfrm>
            <a:off x="387900" y="1489825"/>
            <a:ext cx="26751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FROM &amp; JOIN</a:t>
            </a:r>
            <a:endParaRPr/>
          </a:p>
          <a:p>
            <a:pPr indent="-342900" lvl="0" marL="457200" rtl="0" algn="l">
              <a:spcBef>
                <a:spcPts val="0"/>
              </a:spcBef>
              <a:spcAft>
                <a:spcPts val="0"/>
              </a:spcAft>
              <a:buSzPts val="1800"/>
              <a:buAutoNum type="arabicPeriod"/>
            </a:pPr>
            <a:r>
              <a:rPr lang="ru"/>
              <a:t>WHERE</a:t>
            </a:r>
            <a:endParaRPr/>
          </a:p>
          <a:p>
            <a:pPr indent="-342900" lvl="0" marL="457200" rtl="0" algn="l">
              <a:spcBef>
                <a:spcPts val="0"/>
              </a:spcBef>
              <a:spcAft>
                <a:spcPts val="0"/>
              </a:spcAft>
              <a:buSzPts val="1800"/>
              <a:buAutoNum type="arabicPeriod"/>
            </a:pPr>
            <a:r>
              <a:rPr lang="ru"/>
              <a:t>GROUP BY</a:t>
            </a:r>
            <a:endParaRPr/>
          </a:p>
          <a:p>
            <a:pPr indent="-342900" lvl="0" marL="457200" rtl="0" algn="l">
              <a:spcBef>
                <a:spcPts val="0"/>
              </a:spcBef>
              <a:spcAft>
                <a:spcPts val="0"/>
              </a:spcAft>
              <a:buSzPts val="1800"/>
              <a:buAutoNum type="arabicPeriod"/>
            </a:pPr>
            <a:r>
              <a:rPr lang="ru"/>
              <a:t>HAVING</a:t>
            </a:r>
            <a:endParaRPr/>
          </a:p>
          <a:p>
            <a:pPr indent="-342900" lvl="0" marL="457200" rtl="0" algn="l">
              <a:spcBef>
                <a:spcPts val="0"/>
              </a:spcBef>
              <a:spcAft>
                <a:spcPts val="0"/>
              </a:spcAft>
              <a:buSzPts val="1800"/>
              <a:buAutoNum type="arabicPeriod"/>
            </a:pPr>
            <a:r>
              <a:rPr lang="ru"/>
              <a:t>SELECT</a:t>
            </a:r>
            <a:endParaRPr/>
          </a:p>
          <a:p>
            <a:pPr indent="-342900" lvl="0" marL="457200" rtl="0" algn="l">
              <a:spcBef>
                <a:spcPts val="0"/>
              </a:spcBef>
              <a:spcAft>
                <a:spcPts val="0"/>
              </a:spcAft>
              <a:buSzPts val="1800"/>
              <a:buAutoNum type="arabicPeriod"/>
            </a:pPr>
            <a:r>
              <a:rPr lang="ru"/>
              <a:t>ORDER BY</a:t>
            </a:r>
            <a:endParaRPr/>
          </a:p>
          <a:p>
            <a:pPr indent="-342900" lvl="0" marL="457200" rtl="0" algn="l">
              <a:spcBef>
                <a:spcPts val="0"/>
              </a:spcBef>
              <a:spcAft>
                <a:spcPts val="0"/>
              </a:spcAft>
              <a:buSzPts val="1800"/>
              <a:buAutoNum type="arabicPeriod"/>
            </a:pPr>
            <a:r>
              <a:rPr lang="ru"/>
              <a:t>LIMIT &amp; OFFSET</a:t>
            </a:r>
            <a:endParaRPr/>
          </a:p>
          <a:p>
            <a:pPr indent="0" lvl="0" marL="0" rtl="0" algn="l">
              <a:spcBef>
                <a:spcPts val="0"/>
              </a:spcBef>
              <a:spcAft>
                <a:spcPts val="0"/>
              </a:spcAft>
              <a:buNone/>
            </a:pPr>
            <a:r>
              <a:t/>
            </a:r>
            <a:endParaRPr/>
          </a:p>
        </p:txBody>
      </p:sp>
      <p:pic>
        <p:nvPicPr>
          <p:cNvPr id="71" name="Google Shape;71;g2bf0cd3c7e2_0_16"/>
          <p:cNvPicPr preferRelativeResize="0"/>
          <p:nvPr/>
        </p:nvPicPr>
        <p:blipFill>
          <a:blip r:embed="rId3">
            <a:alphaModFix/>
          </a:blip>
          <a:stretch>
            <a:fillRect/>
          </a:stretch>
        </p:blipFill>
        <p:spPr>
          <a:xfrm>
            <a:off x="3215400" y="1296525"/>
            <a:ext cx="5776200" cy="3249112"/>
          </a:xfrm>
          <a:prstGeom prst="rect">
            <a:avLst/>
          </a:prstGeom>
          <a:noFill/>
          <a:ln>
            <a:noFill/>
          </a:ln>
        </p:spPr>
      </p:pic>
      <p:sp>
        <p:nvSpPr>
          <p:cNvPr id="72" name="Google Shape;72;g2bf0cd3c7e2_0_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bf0cd3c7e2_0_58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 IN / NOT IN</a:t>
            </a:r>
            <a:endParaRPr/>
          </a:p>
        </p:txBody>
      </p:sp>
      <p:sp>
        <p:nvSpPr>
          <p:cNvPr id="219" name="Google Shape;219;g2bf0cd3c7e2_0_58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ru"/>
              <a:t>IN expression (subquery)</a:t>
            </a:r>
            <a:endParaRPr b="1"/>
          </a:p>
          <a:p>
            <a:pPr indent="-342900" lvl="0" marL="457200" rtl="0" algn="l">
              <a:spcBef>
                <a:spcPts val="0"/>
              </a:spcBef>
              <a:spcAft>
                <a:spcPts val="0"/>
              </a:spcAft>
              <a:buSzPts val="1800"/>
              <a:buChar char="●"/>
            </a:pPr>
            <a:r>
              <a:rPr lang="ru"/>
              <a:t>On the right side of this expression, a subquery is specified in parentheses, which must return exactly one column</a:t>
            </a:r>
            <a:endParaRPr/>
          </a:p>
          <a:p>
            <a:pPr indent="-342900" lvl="0" marL="457200" rtl="0" algn="l">
              <a:spcBef>
                <a:spcPts val="0"/>
              </a:spcBef>
              <a:spcAft>
                <a:spcPts val="0"/>
              </a:spcAft>
              <a:buSzPts val="1800"/>
              <a:buChar char="●"/>
            </a:pPr>
            <a:r>
              <a:rPr lang="ru"/>
              <a:t>The evaluated value of the left expression is compared with the values in all rows returned by the subquery. The result of the entire IN expression will be “true” if a row with that value is found, and “false” otherwise (including when the subquery returns no rows at all).</a:t>
            </a:r>
            <a:endParaRPr/>
          </a:p>
          <a:p>
            <a:pPr indent="-342900" lvl="0" marL="457200" rtl="0" algn="l">
              <a:spcBef>
                <a:spcPts val="0"/>
              </a:spcBef>
              <a:spcAft>
                <a:spcPts val="0"/>
              </a:spcAft>
              <a:buSzPts val="1800"/>
              <a:buChar char="●"/>
            </a:pPr>
            <a:r>
              <a:rPr lang="ru"/>
              <a:t>The entire NOT IN expression will result in "true" if only non-matching rows are found (including when the subquery returns no rows at all). If there is at least one matching line, the result will be “false”.</a:t>
            </a:r>
            <a:endParaRPr/>
          </a:p>
        </p:txBody>
      </p:sp>
      <p:sp>
        <p:nvSpPr>
          <p:cNvPr id="220" name="Google Shape;220;g2bf0cd3c7e2_0_5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bf0cd3c7e2_0_6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 IN / NOT IN</a:t>
            </a:r>
            <a:endParaRPr/>
          </a:p>
        </p:txBody>
      </p:sp>
      <p:sp>
        <p:nvSpPr>
          <p:cNvPr id="226" name="Google Shape;226;g2bf0cd3c7e2_0_62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ru"/>
              <a:t>IN expression (subquery)</a:t>
            </a:r>
            <a:endParaRPr/>
          </a:p>
          <a:p>
            <a:pPr indent="-342900" lvl="0" marL="457200" rtl="0" algn="l">
              <a:spcBef>
                <a:spcPts val="0"/>
              </a:spcBef>
              <a:spcAft>
                <a:spcPts val="0"/>
              </a:spcAft>
              <a:buSzPts val="1800"/>
              <a:buChar char="●"/>
            </a:pPr>
            <a:r>
              <a:rPr lang="ru"/>
              <a:t>If the result of the expression on the left is NULL or there are no equal values on the right, and at least one of the values on the right is NULL, the IN construct returns NULL</a:t>
            </a:r>
            <a:endParaRPr/>
          </a:p>
          <a:p>
            <a:pPr indent="-342900" lvl="0" marL="457200" rtl="0" algn="l">
              <a:spcBef>
                <a:spcPts val="0"/>
              </a:spcBef>
              <a:spcAft>
                <a:spcPts val="0"/>
              </a:spcAft>
              <a:buSzPts val="1800"/>
              <a:buChar char="●"/>
            </a:pPr>
            <a:r>
              <a:rPr lang="ru"/>
              <a:t>The request may not be completed completely!</a:t>
            </a:r>
            <a:endParaRPr/>
          </a:p>
        </p:txBody>
      </p:sp>
      <p:sp>
        <p:nvSpPr>
          <p:cNvPr id="227" name="Google Shape;227;g2bf0cd3c7e2_0_6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bf0cd3c7e2_0_6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EXAMPLE: </a:t>
            </a:r>
            <a:r>
              <a:rPr lang="ru"/>
              <a:t>IN / NOT IN</a:t>
            </a:r>
            <a:endParaRPr/>
          </a:p>
        </p:txBody>
      </p:sp>
      <p:sp>
        <p:nvSpPr>
          <p:cNvPr id="233" name="Google Shape;233;g2bf0cd3c7e2_0_6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234" name="Google Shape;234;g2bf0cd3c7e2_0_630"/>
          <p:cNvPicPr preferRelativeResize="0"/>
          <p:nvPr/>
        </p:nvPicPr>
        <p:blipFill rotWithShape="1">
          <a:blip r:embed="rId3">
            <a:alphaModFix/>
          </a:blip>
          <a:srcRect b="0" l="0" r="0" t="0"/>
          <a:stretch/>
        </p:blipFill>
        <p:spPr>
          <a:xfrm>
            <a:off x="2320575" y="1814274"/>
            <a:ext cx="4502851" cy="2335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bf0cd3c7e2_0_66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 ANY / SOME</a:t>
            </a:r>
            <a:endParaRPr/>
          </a:p>
        </p:txBody>
      </p:sp>
      <p:sp>
        <p:nvSpPr>
          <p:cNvPr id="240" name="Google Shape;240;g2bf0cd3c7e2_0_663"/>
          <p:cNvSpPr txBox="1"/>
          <p:nvPr>
            <p:ph idx="1" type="body"/>
          </p:nvPr>
        </p:nvSpPr>
        <p:spPr>
          <a:xfrm>
            <a:off x="387900" y="1489825"/>
            <a:ext cx="8368200" cy="328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ru"/>
              <a:t>expression operator ANY (subquery)</a:t>
            </a:r>
            <a:endParaRPr b="1"/>
          </a:p>
          <a:p>
            <a:pPr indent="-342900" lvl="0" marL="457200" rtl="0" algn="l">
              <a:spcBef>
                <a:spcPts val="0"/>
              </a:spcBef>
              <a:spcAft>
                <a:spcPts val="0"/>
              </a:spcAft>
              <a:buSzPts val="1800"/>
              <a:buChar char="●"/>
            </a:pPr>
            <a:r>
              <a:rPr b="1" lang="ru"/>
              <a:t>expression operator SOME (subquery)</a:t>
            </a:r>
            <a:endParaRPr b="1"/>
          </a:p>
          <a:p>
            <a:pPr indent="-342900" lvl="0" marL="457200" rtl="0" algn="l">
              <a:spcBef>
                <a:spcPts val="0"/>
              </a:spcBef>
              <a:spcAft>
                <a:spcPts val="0"/>
              </a:spcAft>
              <a:buSzPts val="1800"/>
              <a:buChar char="●"/>
            </a:pPr>
            <a:r>
              <a:rPr lang="ru"/>
              <a:t>On the right side of the construction, a subquery is written in parentheses, which must return exactly one column. The evaluated value of the left expression is compared with the value in each row of the subquery result using the specified condition operator, which must return a Boolean value</a:t>
            </a:r>
            <a:endParaRPr/>
          </a:p>
          <a:p>
            <a:pPr indent="-342900" lvl="0" marL="457200" rtl="0" algn="l">
              <a:spcBef>
                <a:spcPts val="0"/>
              </a:spcBef>
              <a:spcAft>
                <a:spcPts val="0"/>
              </a:spcAft>
              <a:buSzPts val="1800"/>
              <a:buChar char="●"/>
            </a:pPr>
            <a:r>
              <a:rPr lang="ru"/>
              <a:t>The result of ANY will be “true” if the condition is true for at least one row, and “false” otherwise (including when the subquery does not return any rows)</a:t>
            </a:r>
            <a:endParaRPr/>
          </a:p>
        </p:txBody>
      </p:sp>
      <p:sp>
        <p:nvSpPr>
          <p:cNvPr id="241" name="Google Shape;241;g2bf0cd3c7e2_0_6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bf0cd3c7e2_0_65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 ANY / SOME</a:t>
            </a:r>
            <a:endParaRPr/>
          </a:p>
        </p:txBody>
      </p:sp>
      <p:sp>
        <p:nvSpPr>
          <p:cNvPr id="247" name="Google Shape;247;g2bf0cd3c7e2_0_656"/>
          <p:cNvSpPr txBox="1"/>
          <p:nvPr>
            <p:ph idx="1" type="body"/>
          </p:nvPr>
        </p:nvSpPr>
        <p:spPr>
          <a:xfrm>
            <a:off x="387900" y="1489825"/>
            <a:ext cx="8368200" cy="328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ru"/>
              <a:t>The SOME keyword is a synonym for ANY. The IN construct can also be written as = ANY</a:t>
            </a:r>
            <a:endParaRPr/>
          </a:p>
          <a:p>
            <a:pPr indent="-342900" lvl="0" marL="457200" rtl="0" algn="l">
              <a:spcBef>
                <a:spcPts val="0"/>
              </a:spcBef>
              <a:spcAft>
                <a:spcPts val="0"/>
              </a:spcAft>
              <a:buSzPts val="1800"/>
              <a:buChar char="●"/>
            </a:pPr>
            <a:r>
              <a:rPr lang="ru"/>
              <a:t>If the condition is not satisfied for any of the rows, and for at least one row the conditional operator returns NULL, the ANY construct returns NULL, not false</a:t>
            </a:r>
            <a:endParaRPr/>
          </a:p>
          <a:p>
            <a:pPr indent="-342900" lvl="0" marL="457200" rtl="0" algn="l">
              <a:spcBef>
                <a:spcPts val="0"/>
              </a:spcBef>
              <a:spcAft>
                <a:spcPts val="0"/>
              </a:spcAft>
              <a:buSzPts val="1800"/>
              <a:buChar char="●"/>
            </a:pPr>
            <a:r>
              <a:rPr lang="ru"/>
              <a:t>The request may not be completed completely!</a:t>
            </a:r>
            <a:endParaRPr/>
          </a:p>
        </p:txBody>
      </p:sp>
      <p:sp>
        <p:nvSpPr>
          <p:cNvPr id="248" name="Google Shape;248;g2bf0cd3c7e2_0_6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bf0cd3c7e2_0_58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 ANY / SOME</a:t>
            </a:r>
            <a:endParaRPr/>
          </a:p>
        </p:txBody>
      </p:sp>
      <p:sp>
        <p:nvSpPr>
          <p:cNvPr id="254" name="Google Shape;254;g2bf0cd3c7e2_0_58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5" name="Google Shape;255;g2bf0cd3c7e2_0_5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56" name="Google Shape;256;g2bf0cd3c7e2_0_587"/>
          <p:cNvPicPr preferRelativeResize="0"/>
          <p:nvPr/>
        </p:nvPicPr>
        <p:blipFill rotWithShape="1">
          <a:blip r:embed="rId3">
            <a:alphaModFix/>
          </a:blip>
          <a:srcRect b="0" l="0" r="0" t="0"/>
          <a:stretch/>
        </p:blipFill>
        <p:spPr>
          <a:xfrm>
            <a:off x="2072600" y="1831750"/>
            <a:ext cx="4910100" cy="1814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bf0cd3c7e2_0_66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 ALL</a:t>
            </a:r>
            <a:endParaRPr/>
          </a:p>
        </p:txBody>
      </p:sp>
      <p:sp>
        <p:nvSpPr>
          <p:cNvPr id="262" name="Google Shape;262;g2bf0cd3c7e2_0_6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
        <p:nvSpPr>
          <p:cNvPr id="263" name="Google Shape;263;g2bf0cd3c7e2_0_66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ru"/>
              <a:t>expression operator ALL (subquery)</a:t>
            </a:r>
            <a:endParaRPr b="1"/>
          </a:p>
          <a:p>
            <a:pPr indent="-342900" lvl="0" marL="457200" rtl="0" algn="l">
              <a:spcBef>
                <a:spcPts val="0"/>
              </a:spcBef>
              <a:spcAft>
                <a:spcPts val="0"/>
              </a:spcAft>
              <a:buSzPts val="1800"/>
              <a:buChar char="●"/>
            </a:pPr>
            <a:r>
              <a:rPr lang="ru"/>
              <a:t>On the right side of the construction, a subquery is written in parentheses, which must return exactly one column. The evaluated value of the left expression is compared with the value in each row of the subquery result using a specified conditional operator, which must return a Boolean value.</a:t>
            </a:r>
            <a:endParaRPr/>
          </a:p>
          <a:p>
            <a:pPr indent="-342900" lvl="0" marL="457200" rtl="0" algn="l">
              <a:spcBef>
                <a:spcPts val="0"/>
              </a:spcBef>
              <a:spcAft>
                <a:spcPts val="0"/>
              </a:spcAft>
              <a:buSzPts val="1800"/>
              <a:buChar char="●"/>
            </a:pPr>
            <a:r>
              <a:rPr lang="ru"/>
              <a:t>The result of ALL will be “true” if the condition is true for all rows (and when the subquery returns no rows), or “false” if there are rows for which it is false. The result of the expression will be NULL if for none of the subquery rows the comparison result is true, and the minimum for one is NULL</a:t>
            </a:r>
            <a:endParaRPr/>
          </a:p>
          <a:p>
            <a:pPr indent="-342900" lvl="0" marL="457200" rtl="0" algn="l">
              <a:spcBef>
                <a:spcPts val="0"/>
              </a:spcBef>
              <a:spcAft>
                <a:spcPts val="0"/>
              </a:spcAft>
              <a:buSzPts val="1800"/>
              <a:buChar char="●"/>
            </a:pPr>
            <a:r>
              <a:rPr lang="ru"/>
              <a:t>The NOT IN construction is equivalent to &lt;&gt; ALL</a:t>
            </a:r>
            <a:endParaRPr/>
          </a:p>
          <a:p>
            <a:pPr indent="-342900" lvl="0" marL="457200" rtl="0" algn="l">
              <a:spcBef>
                <a:spcPts val="0"/>
              </a:spcBef>
              <a:spcAft>
                <a:spcPts val="0"/>
              </a:spcAft>
              <a:buSzPts val="1800"/>
              <a:buChar char="●"/>
            </a:pPr>
            <a:r>
              <a:rPr lang="ru"/>
              <a:t>The request may not be completed completely!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bf0cd3c7e2_0_67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SUBQUERIES: ALL</a:t>
            </a:r>
            <a:endParaRPr/>
          </a:p>
        </p:txBody>
      </p:sp>
      <p:sp>
        <p:nvSpPr>
          <p:cNvPr id="269" name="Google Shape;269;g2bf0cd3c7e2_0_6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70" name="Google Shape;270;g2bf0cd3c7e2_0_676"/>
          <p:cNvPicPr preferRelativeResize="0"/>
          <p:nvPr/>
        </p:nvPicPr>
        <p:blipFill rotWithShape="1">
          <a:blip r:embed="rId3">
            <a:alphaModFix/>
          </a:blip>
          <a:srcRect b="0" l="0" r="0" t="0"/>
          <a:stretch/>
        </p:blipFill>
        <p:spPr>
          <a:xfrm>
            <a:off x="1429850" y="1909750"/>
            <a:ext cx="6284301" cy="1774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bf0cd3c7e2_0_63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Example: scalar</a:t>
            </a:r>
            <a:endParaRPr/>
          </a:p>
        </p:txBody>
      </p:sp>
      <p:sp>
        <p:nvSpPr>
          <p:cNvPr id="276" name="Google Shape;276;g2bf0cd3c7e2_0_6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277" name="Google Shape;277;g2bf0cd3c7e2_0_637"/>
          <p:cNvPicPr preferRelativeResize="0"/>
          <p:nvPr/>
        </p:nvPicPr>
        <p:blipFill>
          <a:blip r:embed="rId3">
            <a:alphaModFix/>
          </a:blip>
          <a:stretch>
            <a:fillRect/>
          </a:stretch>
        </p:blipFill>
        <p:spPr>
          <a:xfrm>
            <a:off x="56175" y="2004975"/>
            <a:ext cx="3484450" cy="2354525"/>
          </a:xfrm>
          <a:prstGeom prst="rect">
            <a:avLst/>
          </a:prstGeom>
          <a:noFill/>
          <a:ln>
            <a:noFill/>
          </a:ln>
        </p:spPr>
      </p:pic>
      <p:pic>
        <p:nvPicPr>
          <p:cNvPr id="278" name="Google Shape;278;g2bf0cd3c7e2_0_637"/>
          <p:cNvPicPr preferRelativeResize="0"/>
          <p:nvPr/>
        </p:nvPicPr>
        <p:blipFill>
          <a:blip r:embed="rId4">
            <a:alphaModFix/>
          </a:blip>
          <a:stretch>
            <a:fillRect/>
          </a:stretch>
        </p:blipFill>
        <p:spPr>
          <a:xfrm>
            <a:off x="3645600" y="150525"/>
            <a:ext cx="5417324" cy="1529850"/>
          </a:xfrm>
          <a:prstGeom prst="rect">
            <a:avLst/>
          </a:prstGeom>
          <a:noFill/>
          <a:ln>
            <a:noFill/>
          </a:ln>
        </p:spPr>
      </p:pic>
      <p:pic>
        <p:nvPicPr>
          <p:cNvPr id="279" name="Google Shape;279;g2bf0cd3c7e2_0_637"/>
          <p:cNvPicPr preferRelativeResize="0"/>
          <p:nvPr/>
        </p:nvPicPr>
        <p:blipFill>
          <a:blip r:embed="rId5">
            <a:alphaModFix/>
          </a:blip>
          <a:stretch>
            <a:fillRect/>
          </a:stretch>
        </p:blipFill>
        <p:spPr>
          <a:xfrm>
            <a:off x="5547500" y="2099500"/>
            <a:ext cx="1521300" cy="226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bf0cd3c7e2_0_64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Example: non-scalar</a:t>
            </a:r>
            <a:endParaRPr/>
          </a:p>
        </p:txBody>
      </p:sp>
      <p:sp>
        <p:nvSpPr>
          <p:cNvPr id="285" name="Google Shape;285;g2bf0cd3c7e2_0_6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286" name="Google Shape;286;g2bf0cd3c7e2_0_646"/>
          <p:cNvPicPr preferRelativeResize="0"/>
          <p:nvPr/>
        </p:nvPicPr>
        <p:blipFill>
          <a:blip r:embed="rId3">
            <a:alphaModFix/>
          </a:blip>
          <a:stretch>
            <a:fillRect/>
          </a:stretch>
        </p:blipFill>
        <p:spPr>
          <a:xfrm>
            <a:off x="387900" y="1978725"/>
            <a:ext cx="3538899" cy="2487525"/>
          </a:xfrm>
          <a:prstGeom prst="rect">
            <a:avLst/>
          </a:prstGeom>
          <a:noFill/>
          <a:ln>
            <a:noFill/>
          </a:ln>
        </p:spPr>
      </p:pic>
      <p:pic>
        <p:nvPicPr>
          <p:cNvPr id="287" name="Google Shape;287;g2bf0cd3c7e2_0_646"/>
          <p:cNvPicPr preferRelativeResize="0"/>
          <p:nvPr/>
        </p:nvPicPr>
        <p:blipFill>
          <a:blip r:embed="rId4">
            <a:alphaModFix/>
          </a:blip>
          <a:stretch>
            <a:fillRect/>
          </a:stretch>
        </p:blipFill>
        <p:spPr>
          <a:xfrm>
            <a:off x="4306575" y="1144125"/>
            <a:ext cx="4714575" cy="1331400"/>
          </a:xfrm>
          <a:prstGeom prst="rect">
            <a:avLst/>
          </a:prstGeom>
          <a:noFill/>
          <a:ln>
            <a:noFill/>
          </a:ln>
        </p:spPr>
      </p:pic>
      <p:pic>
        <p:nvPicPr>
          <p:cNvPr id="288" name="Google Shape;288;g2bf0cd3c7e2_0_646"/>
          <p:cNvPicPr preferRelativeResize="0"/>
          <p:nvPr/>
        </p:nvPicPr>
        <p:blipFill>
          <a:blip r:embed="rId5">
            <a:alphaModFix/>
          </a:blip>
          <a:stretch>
            <a:fillRect/>
          </a:stretch>
        </p:blipFill>
        <p:spPr>
          <a:xfrm>
            <a:off x="4250275" y="3278725"/>
            <a:ext cx="4547224" cy="1099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g2bf0cd3c7e2_0_77"/>
          <p:cNvPicPr preferRelativeResize="0"/>
          <p:nvPr/>
        </p:nvPicPr>
        <p:blipFill>
          <a:blip r:embed="rId3">
            <a:alphaModFix/>
          </a:blip>
          <a:stretch>
            <a:fillRect/>
          </a:stretch>
        </p:blipFill>
        <p:spPr>
          <a:xfrm>
            <a:off x="2024750" y="152400"/>
            <a:ext cx="4339129" cy="4838700"/>
          </a:xfrm>
          <a:prstGeom prst="rect">
            <a:avLst/>
          </a:prstGeom>
          <a:noFill/>
          <a:ln>
            <a:noFill/>
          </a:ln>
        </p:spPr>
      </p:pic>
      <p:sp>
        <p:nvSpPr>
          <p:cNvPr id="78" name="Google Shape;78;g2bf0cd3c7e2_0_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bf0cd3c7e2_0_68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Example: non-scalar</a:t>
            </a:r>
            <a:endParaRPr/>
          </a:p>
        </p:txBody>
      </p:sp>
      <p:sp>
        <p:nvSpPr>
          <p:cNvPr id="294" name="Google Shape;294;g2bf0cd3c7e2_0_6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95" name="Google Shape;295;g2bf0cd3c7e2_0_687"/>
          <p:cNvPicPr preferRelativeResize="0"/>
          <p:nvPr/>
        </p:nvPicPr>
        <p:blipFill>
          <a:blip r:embed="rId3">
            <a:alphaModFix/>
          </a:blip>
          <a:stretch>
            <a:fillRect/>
          </a:stretch>
        </p:blipFill>
        <p:spPr>
          <a:xfrm>
            <a:off x="4306575" y="1144125"/>
            <a:ext cx="4714575" cy="1331400"/>
          </a:xfrm>
          <a:prstGeom prst="rect">
            <a:avLst/>
          </a:prstGeom>
          <a:noFill/>
          <a:ln>
            <a:noFill/>
          </a:ln>
        </p:spPr>
      </p:pic>
      <p:pic>
        <p:nvPicPr>
          <p:cNvPr id="296" name="Google Shape;296;g2bf0cd3c7e2_0_687"/>
          <p:cNvPicPr preferRelativeResize="0"/>
          <p:nvPr/>
        </p:nvPicPr>
        <p:blipFill>
          <a:blip r:embed="rId4">
            <a:alphaModFix/>
          </a:blip>
          <a:stretch>
            <a:fillRect/>
          </a:stretch>
        </p:blipFill>
        <p:spPr>
          <a:xfrm>
            <a:off x="659750" y="2092450"/>
            <a:ext cx="3219100" cy="2266200"/>
          </a:xfrm>
          <a:prstGeom prst="rect">
            <a:avLst/>
          </a:prstGeom>
          <a:noFill/>
          <a:ln>
            <a:noFill/>
          </a:ln>
        </p:spPr>
      </p:pic>
      <p:pic>
        <p:nvPicPr>
          <p:cNvPr id="297" name="Google Shape;297;g2bf0cd3c7e2_0_687"/>
          <p:cNvPicPr preferRelativeResize="0"/>
          <p:nvPr/>
        </p:nvPicPr>
        <p:blipFill>
          <a:blip r:embed="rId5">
            <a:alphaModFix/>
          </a:blip>
          <a:stretch>
            <a:fillRect/>
          </a:stretch>
        </p:blipFill>
        <p:spPr>
          <a:xfrm>
            <a:off x="6031510" y="3507050"/>
            <a:ext cx="1264700" cy="948525"/>
          </a:xfrm>
          <a:prstGeom prst="rect">
            <a:avLst/>
          </a:prstGeom>
          <a:noFill/>
          <a:ln>
            <a:noFill/>
          </a:ln>
        </p:spPr>
      </p:pic>
      <p:sp>
        <p:nvSpPr>
          <p:cNvPr id="298" name="Google Shape;298;g2bf0cd3c7e2_0_687"/>
          <p:cNvSpPr/>
          <p:nvPr/>
        </p:nvSpPr>
        <p:spPr>
          <a:xfrm>
            <a:off x="6535225" y="2713525"/>
            <a:ext cx="332400" cy="551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bf0cd3c7e2_0_69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Example: non-scalar, incorrect</a:t>
            </a:r>
            <a:endParaRPr/>
          </a:p>
        </p:txBody>
      </p:sp>
      <p:sp>
        <p:nvSpPr>
          <p:cNvPr id="304" name="Google Shape;304;g2bf0cd3c7e2_0_6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05" name="Google Shape;305;g2bf0cd3c7e2_0_698"/>
          <p:cNvPicPr preferRelativeResize="0"/>
          <p:nvPr/>
        </p:nvPicPr>
        <p:blipFill>
          <a:blip r:embed="rId3">
            <a:alphaModFix/>
          </a:blip>
          <a:stretch>
            <a:fillRect/>
          </a:stretch>
        </p:blipFill>
        <p:spPr>
          <a:xfrm>
            <a:off x="4306575" y="1144125"/>
            <a:ext cx="4714575" cy="1331400"/>
          </a:xfrm>
          <a:prstGeom prst="rect">
            <a:avLst/>
          </a:prstGeom>
          <a:noFill/>
          <a:ln>
            <a:noFill/>
          </a:ln>
        </p:spPr>
      </p:pic>
      <p:pic>
        <p:nvPicPr>
          <p:cNvPr id="306" name="Google Shape;306;g2bf0cd3c7e2_0_698"/>
          <p:cNvPicPr preferRelativeResize="0"/>
          <p:nvPr/>
        </p:nvPicPr>
        <p:blipFill>
          <a:blip r:embed="rId4">
            <a:alphaModFix/>
          </a:blip>
          <a:stretch>
            <a:fillRect/>
          </a:stretch>
        </p:blipFill>
        <p:spPr>
          <a:xfrm>
            <a:off x="773475" y="2060415"/>
            <a:ext cx="2822601" cy="1857325"/>
          </a:xfrm>
          <a:prstGeom prst="rect">
            <a:avLst/>
          </a:prstGeom>
          <a:noFill/>
          <a:ln>
            <a:noFill/>
          </a:ln>
        </p:spPr>
      </p:pic>
      <p:pic>
        <p:nvPicPr>
          <p:cNvPr id="307" name="Google Shape;307;g2bf0cd3c7e2_0_698"/>
          <p:cNvPicPr preferRelativeResize="0"/>
          <p:nvPr/>
        </p:nvPicPr>
        <p:blipFill>
          <a:blip r:embed="rId5">
            <a:alphaModFix/>
          </a:blip>
          <a:stretch>
            <a:fillRect/>
          </a:stretch>
        </p:blipFill>
        <p:spPr>
          <a:xfrm>
            <a:off x="6276996" y="2765871"/>
            <a:ext cx="1063775" cy="1897350"/>
          </a:xfrm>
          <a:prstGeom prst="rect">
            <a:avLst/>
          </a:prstGeom>
          <a:noFill/>
          <a:ln>
            <a:noFill/>
          </a:ln>
        </p:spPr>
      </p:pic>
      <p:sp>
        <p:nvSpPr>
          <p:cNvPr id="308" name="Google Shape;308;g2bf0cd3c7e2_0_698"/>
          <p:cNvSpPr/>
          <p:nvPr/>
        </p:nvSpPr>
        <p:spPr>
          <a:xfrm flipH="1" rot="10800000">
            <a:off x="5231850" y="2765875"/>
            <a:ext cx="734700" cy="629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bf0cd3c7e2_0_71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Example: non-scalar</a:t>
            </a:r>
            <a:endParaRPr/>
          </a:p>
        </p:txBody>
      </p:sp>
      <p:sp>
        <p:nvSpPr>
          <p:cNvPr id="314" name="Google Shape;314;g2bf0cd3c7e2_0_7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15" name="Google Shape;315;g2bf0cd3c7e2_0_710"/>
          <p:cNvPicPr preferRelativeResize="0"/>
          <p:nvPr/>
        </p:nvPicPr>
        <p:blipFill>
          <a:blip r:embed="rId3">
            <a:alphaModFix/>
          </a:blip>
          <a:stretch>
            <a:fillRect/>
          </a:stretch>
        </p:blipFill>
        <p:spPr>
          <a:xfrm>
            <a:off x="4306575" y="1144125"/>
            <a:ext cx="4714575" cy="1331400"/>
          </a:xfrm>
          <a:prstGeom prst="rect">
            <a:avLst/>
          </a:prstGeom>
          <a:noFill/>
          <a:ln>
            <a:noFill/>
          </a:ln>
        </p:spPr>
      </p:pic>
      <p:sp>
        <p:nvSpPr>
          <p:cNvPr id="316" name="Google Shape;316;g2bf0cd3c7e2_0_710"/>
          <p:cNvSpPr/>
          <p:nvPr/>
        </p:nvSpPr>
        <p:spPr>
          <a:xfrm flipH="1" rot="10800000">
            <a:off x="5231850" y="2765875"/>
            <a:ext cx="734700" cy="629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17" name="Google Shape;317;g2bf0cd3c7e2_0_710"/>
          <p:cNvPicPr preferRelativeResize="0"/>
          <p:nvPr/>
        </p:nvPicPr>
        <p:blipFill>
          <a:blip r:embed="rId4">
            <a:alphaModFix/>
          </a:blip>
          <a:stretch>
            <a:fillRect/>
          </a:stretch>
        </p:blipFill>
        <p:spPr>
          <a:xfrm>
            <a:off x="607275" y="1940749"/>
            <a:ext cx="3126299" cy="2279950"/>
          </a:xfrm>
          <a:prstGeom prst="rect">
            <a:avLst/>
          </a:prstGeom>
          <a:noFill/>
          <a:ln>
            <a:noFill/>
          </a:ln>
        </p:spPr>
      </p:pic>
      <p:pic>
        <p:nvPicPr>
          <p:cNvPr id="318" name="Google Shape;318;g2bf0cd3c7e2_0_710"/>
          <p:cNvPicPr preferRelativeResize="0"/>
          <p:nvPr/>
        </p:nvPicPr>
        <p:blipFill>
          <a:blip r:embed="rId5">
            <a:alphaModFix/>
          </a:blip>
          <a:stretch>
            <a:fillRect/>
          </a:stretch>
        </p:blipFill>
        <p:spPr>
          <a:xfrm>
            <a:off x="6186550" y="3491650"/>
            <a:ext cx="2238100" cy="1016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bf0cd3c7e2_0_7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Example: non-scalar</a:t>
            </a:r>
            <a:endParaRPr/>
          </a:p>
        </p:txBody>
      </p:sp>
      <p:sp>
        <p:nvSpPr>
          <p:cNvPr id="324" name="Google Shape;324;g2bf0cd3c7e2_0_7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25" name="Google Shape;325;g2bf0cd3c7e2_0_739"/>
          <p:cNvPicPr preferRelativeResize="0"/>
          <p:nvPr/>
        </p:nvPicPr>
        <p:blipFill>
          <a:blip r:embed="rId3">
            <a:alphaModFix/>
          </a:blip>
          <a:stretch>
            <a:fillRect/>
          </a:stretch>
        </p:blipFill>
        <p:spPr>
          <a:xfrm>
            <a:off x="4306575" y="1144125"/>
            <a:ext cx="4714575" cy="1331400"/>
          </a:xfrm>
          <a:prstGeom prst="rect">
            <a:avLst/>
          </a:prstGeom>
          <a:noFill/>
          <a:ln>
            <a:noFill/>
          </a:ln>
        </p:spPr>
      </p:pic>
      <p:sp>
        <p:nvSpPr>
          <p:cNvPr id="326" name="Google Shape;326;g2bf0cd3c7e2_0_739"/>
          <p:cNvSpPr/>
          <p:nvPr/>
        </p:nvSpPr>
        <p:spPr>
          <a:xfrm flipH="1" rot="10800000">
            <a:off x="5231850" y="2765875"/>
            <a:ext cx="734700" cy="629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27" name="Google Shape;327;g2bf0cd3c7e2_0_739"/>
          <p:cNvPicPr preferRelativeResize="0"/>
          <p:nvPr/>
        </p:nvPicPr>
        <p:blipFill>
          <a:blip r:embed="rId4">
            <a:alphaModFix/>
          </a:blip>
          <a:stretch>
            <a:fillRect/>
          </a:stretch>
        </p:blipFill>
        <p:spPr>
          <a:xfrm>
            <a:off x="607275" y="1940749"/>
            <a:ext cx="3126299" cy="2279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bf0cd3c7e2_0_74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Example: non-scalar</a:t>
            </a:r>
            <a:endParaRPr/>
          </a:p>
        </p:txBody>
      </p:sp>
      <p:sp>
        <p:nvSpPr>
          <p:cNvPr id="333" name="Google Shape;333;g2bf0cd3c7e2_0_7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34" name="Google Shape;334;g2bf0cd3c7e2_0_748"/>
          <p:cNvPicPr preferRelativeResize="0"/>
          <p:nvPr/>
        </p:nvPicPr>
        <p:blipFill>
          <a:blip r:embed="rId3">
            <a:alphaModFix/>
          </a:blip>
          <a:stretch>
            <a:fillRect/>
          </a:stretch>
        </p:blipFill>
        <p:spPr>
          <a:xfrm>
            <a:off x="4306575" y="1144125"/>
            <a:ext cx="4714575" cy="1331400"/>
          </a:xfrm>
          <a:prstGeom prst="rect">
            <a:avLst/>
          </a:prstGeom>
          <a:noFill/>
          <a:ln>
            <a:noFill/>
          </a:ln>
        </p:spPr>
      </p:pic>
      <p:sp>
        <p:nvSpPr>
          <p:cNvPr id="335" name="Google Shape;335;g2bf0cd3c7e2_0_748"/>
          <p:cNvSpPr/>
          <p:nvPr/>
        </p:nvSpPr>
        <p:spPr>
          <a:xfrm flipH="1" rot="10800000">
            <a:off x="5231850" y="2765875"/>
            <a:ext cx="734700" cy="629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36" name="Google Shape;336;g2bf0cd3c7e2_0_748"/>
          <p:cNvPicPr preferRelativeResize="0"/>
          <p:nvPr/>
        </p:nvPicPr>
        <p:blipFill>
          <a:blip r:embed="rId4">
            <a:alphaModFix/>
          </a:blip>
          <a:stretch>
            <a:fillRect/>
          </a:stretch>
        </p:blipFill>
        <p:spPr>
          <a:xfrm>
            <a:off x="607275" y="1940749"/>
            <a:ext cx="3126299" cy="2279950"/>
          </a:xfrm>
          <a:prstGeom prst="rect">
            <a:avLst/>
          </a:prstGeom>
          <a:noFill/>
          <a:ln>
            <a:noFill/>
          </a:ln>
        </p:spPr>
      </p:pic>
      <p:pic>
        <p:nvPicPr>
          <p:cNvPr id="337" name="Google Shape;337;g2bf0cd3c7e2_0_748"/>
          <p:cNvPicPr preferRelativeResize="0"/>
          <p:nvPr/>
        </p:nvPicPr>
        <p:blipFill>
          <a:blip r:embed="rId5">
            <a:alphaModFix/>
          </a:blip>
          <a:stretch>
            <a:fillRect/>
          </a:stretch>
        </p:blipFill>
        <p:spPr>
          <a:xfrm>
            <a:off x="6239050" y="3076100"/>
            <a:ext cx="2089400" cy="319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bf0cd3c7e2_0_75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Example: non-scalar</a:t>
            </a:r>
            <a:endParaRPr/>
          </a:p>
        </p:txBody>
      </p:sp>
      <p:sp>
        <p:nvSpPr>
          <p:cNvPr id="343" name="Google Shape;343;g2bf0cd3c7e2_0_7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44" name="Google Shape;344;g2bf0cd3c7e2_0_757"/>
          <p:cNvPicPr preferRelativeResize="0"/>
          <p:nvPr/>
        </p:nvPicPr>
        <p:blipFill>
          <a:blip r:embed="rId3">
            <a:alphaModFix/>
          </a:blip>
          <a:stretch>
            <a:fillRect/>
          </a:stretch>
        </p:blipFill>
        <p:spPr>
          <a:xfrm>
            <a:off x="4306575" y="1144125"/>
            <a:ext cx="4714575" cy="1331400"/>
          </a:xfrm>
          <a:prstGeom prst="rect">
            <a:avLst/>
          </a:prstGeom>
          <a:noFill/>
          <a:ln>
            <a:noFill/>
          </a:ln>
        </p:spPr>
      </p:pic>
      <p:pic>
        <p:nvPicPr>
          <p:cNvPr id="345" name="Google Shape;345;g2bf0cd3c7e2_0_757"/>
          <p:cNvPicPr preferRelativeResize="0"/>
          <p:nvPr/>
        </p:nvPicPr>
        <p:blipFill>
          <a:blip r:embed="rId4">
            <a:alphaModFix/>
          </a:blip>
          <a:stretch>
            <a:fillRect/>
          </a:stretch>
        </p:blipFill>
        <p:spPr>
          <a:xfrm>
            <a:off x="642250" y="1852563"/>
            <a:ext cx="3221700" cy="2456325"/>
          </a:xfrm>
          <a:prstGeom prst="rect">
            <a:avLst/>
          </a:prstGeom>
          <a:noFill/>
          <a:ln>
            <a:noFill/>
          </a:ln>
        </p:spPr>
      </p:pic>
      <p:pic>
        <p:nvPicPr>
          <p:cNvPr id="346" name="Google Shape;346;g2bf0cd3c7e2_0_757"/>
          <p:cNvPicPr preferRelativeResize="0"/>
          <p:nvPr/>
        </p:nvPicPr>
        <p:blipFill>
          <a:blip r:embed="rId5">
            <a:alphaModFix/>
          </a:blip>
          <a:stretch>
            <a:fillRect/>
          </a:stretch>
        </p:blipFill>
        <p:spPr>
          <a:xfrm>
            <a:off x="5231850" y="3754250"/>
            <a:ext cx="2623825" cy="725225"/>
          </a:xfrm>
          <a:prstGeom prst="rect">
            <a:avLst/>
          </a:prstGeom>
          <a:noFill/>
          <a:ln>
            <a:noFill/>
          </a:ln>
        </p:spPr>
      </p:pic>
      <p:sp>
        <p:nvSpPr>
          <p:cNvPr id="347" name="Google Shape;347;g2bf0cd3c7e2_0_757"/>
          <p:cNvSpPr/>
          <p:nvPr/>
        </p:nvSpPr>
        <p:spPr>
          <a:xfrm>
            <a:off x="6255300" y="2783500"/>
            <a:ext cx="647400" cy="568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DATABASE DESIGN</a:t>
            </a:r>
            <a:endParaRPr/>
          </a:p>
        </p:txBody>
      </p:sp>
      <p:sp>
        <p:nvSpPr>
          <p:cNvPr id="353" name="Google Shape;353;p2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946"/>
              <a:buNone/>
            </a:pPr>
            <a:r>
              <a:rPr lang="ru"/>
              <a:t>– the process of creating a detailed database data model, as well as the necessary</a:t>
            </a:r>
            <a:endParaRPr/>
          </a:p>
          <a:p>
            <a:pPr indent="0" lvl="0" marL="0" rtl="0" algn="l">
              <a:lnSpc>
                <a:spcPct val="115000"/>
              </a:lnSpc>
              <a:spcBef>
                <a:spcPts val="1200"/>
              </a:spcBef>
              <a:spcAft>
                <a:spcPts val="0"/>
              </a:spcAft>
              <a:buSzPts val="1946"/>
              <a:buNone/>
            </a:pPr>
            <a:r>
              <a:rPr lang="ru"/>
              <a:t>integrity constraints.</a:t>
            </a:r>
            <a:endParaRPr/>
          </a:p>
          <a:p>
            <a:pPr indent="-342898" lvl="0" marL="457200" rtl="0" algn="l">
              <a:lnSpc>
                <a:spcPct val="115000"/>
              </a:lnSpc>
              <a:spcBef>
                <a:spcPts val="1200"/>
              </a:spcBef>
              <a:spcAft>
                <a:spcPts val="0"/>
              </a:spcAft>
              <a:buSzPts val="1800"/>
              <a:buChar char="●"/>
            </a:pPr>
            <a:r>
              <a:rPr lang="ru"/>
              <a:t>A data model is an abstract model that:</a:t>
            </a:r>
            <a:endParaRPr/>
          </a:p>
          <a:p>
            <a:pPr indent="-342898" lvl="0" marL="457200" rtl="0" algn="l">
              <a:lnSpc>
                <a:spcPct val="115000"/>
              </a:lnSpc>
              <a:spcBef>
                <a:spcPts val="0"/>
              </a:spcBef>
              <a:spcAft>
                <a:spcPts val="0"/>
              </a:spcAft>
              <a:buSzPts val="1800"/>
              <a:buChar char="●"/>
            </a:pPr>
            <a:r>
              <a:rPr lang="ru"/>
              <a:t>Organizes data elements</a:t>
            </a:r>
            <a:endParaRPr/>
          </a:p>
          <a:p>
            <a:pPr indent="-342898" lvl="0" marL="457200" rtl="0" algn="l">
              <a:lnSpc>
                <a:spcPct val="115000"/>
              </a:lnSpc>
              <a:spcBef>
                <a:spcPts val="0"/>
              </a:spcBef>
              <a:spcAft>
                <a:spcPts val="0"/>
              </a:spcAft>
              <a:buSzPts val="1800"/>
              <a:buChar char="●"/>
            </a:pPr>
            <a:r>
              <a:rPr lang="ru"/>
              <a:t>Describes how they interact with each other</a:t>
            </a:r>
            <a:endParaRPr/>
          </a:p>
          <a:p>
            <a:pPr indent="-342898" lvl="0" marL="457200" rtl="0" algn="l">
              <a:lnSpc>
                <a:spcPct val="115000"/>
              </a:lnSpc>
              <a:spcBef>
                <a:spcPts val="0"/>
              </a:spcBef>
              <a:spcAft>
                <a:spcPts val="0"/>
              </a:spcAft>
              <a:buSzPts val="1800"/>
              <a:buChar char="●"/>
            </a:pPr>
            <a:r>
              <a:rPr lang="ru"/>
              <a:t>Describes how they interact with objects of the outside world</a:t>
            </a:r>
            <a:endParaRPr/>
          </a:p>
          <a:p>
            <a:pPr indent="0" lvl="0" marL="0" rtl="0" algn="l">
              <a:lnSpc>
                <a:spcPct val="115000"/>
              </a:lnSpc>
              <a:spcBef>
                <a:spcPts val="1200"/>
              </a:spcBef>
              <a:spcAft>
                <a:spcPts val="1200"/>
              </a:spcAft>
              <a:buSzPts val="1946"/>
              <a:buNone/>
            </a:pPr>
            <a:r>
              <a:t/>
            </a:r>
            <a:endParaRPr/>
          </a:p>
        </p:txBody>
      </p:sp>
      <p:sp>
        <p:nvSpPr>
          <p:cNvPr id="354" name="Google Shape;35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bf0cd3c7e2_0_76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DESIGN GOALS</a:t>
            </a:r>
            <a:endParaRPr/>
          </a:p>
        </p:txBody>
      </p:sp>
      <p:sp>
        <p:nvSpPr>
          <p:cNvPr id="360" name="Google Shape;360;g2bf0cd3c7e2_0_76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keeping all the necessary information</a:t>
            </a:r>
            <a:endParaRPr/>
          </a:p>
          <a:p>
            <a:pPr indent="-342900" lvl="0" marL="457200" rtl="0" algn="l">
              <a:spcBef>
                <a:spcPts val="0"/>
              </a:spcBef>
              <a:spcAft>
                <a:spcPts val="0"/>
              </a:spcAft>
              <a:buSzPts val="1800"/>
              <a:buChar char="●"/>
            </a:pPr>
            <a:r>
              <a:rPr lang="ru"/>
              <a:t>reducing the redundancy and data duplication</a:t>
            </a:r>
            <a:endParaRPr/>
          </a:p>
          <a:p>
            <a:pPr indent="-342900" lvl="0" marL="457200" rtl="0" algn="l">
              <a:spcBef>
                <a:spcPts val="0"/>
              </a:spcBef>
              <a:spcAft>
                <a:spcPts val="0"/>
              </a:spcAft>
              <a:buSzPts val="1800"/>
              <a:buChar char="●"/>
            </a:pPr>
            <a:r>
              <a:rPr lang="ru"/>
              <a:t>obtaining</a:t>
            </a:r>
            <a:r>
              <a:rPr lang="ru"/>
              <a:t> the necessary data upon the request</a:t>
            </a:r>
            <a:endParaRPr/>
          </a:p>
          <a:p>
            <a:pPr indent="-342900" lvl="0" marL="457200" rtl="0" algn="l">
              <a:spcBef>
                <a:spcPts val="0"/>
              </a:spcBef>
              <a:spcAft>
                <a:spcPts val="0"/>
              </a:spcAft>
              <a:buSzPts val="1800"/>
              <a:buChar char="●"/>
            </a:pPr>
            <a:r>
              <a:rPr lang="ru"/>
              <a:t>ensuring database integrity</a:t>
            </a:r>
            <a:endParaRPr/>
          </a:p>
        </p:txBody>
      </p:sp>
      <p:sp>
        <p:nvSpPr>
          <p:cNvPr id="361" name="Google Shape;361;g2bf0cd3c7e2_0_7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BASIC DESIGN STEPS</a:t>
            </a:r>
            <a:endParaRPr/>
          </a:p>
        </p:txBody>
      </p:sp>
      <p:sp>
        <p:nvSpPr>
          <p:cNvPr id="367" name="Google Shape;367;p2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ru"/>
              <a:t>Definition of the subject area and the data to be stored in the database</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ru"/>
              <a:t>Defining relationships between different data elements</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ru"/>
              <a:t>Imposing a logical structure on the data based on certain ratios</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ru"/>
              <a:t>Creating a designed database taking into account the features of the DBMS used</a:t>
            </a:r>
            <a:endParaRPr/>
          </a:p>
          <a:p>
            <a:pPr indent="0" lvl="0" marL="0" rtl="0" algn="l">
              <a:lnSpc>
                <a:spcPct val="115000"/>
              </a:lnSpc>
              <a:spcBef>
                <a:spcPts val="1200"/>
              </a:spcBef>
              <a:spcAft>
                <a:spcPts val="1200"/>
              </a:spcAft>
              <a:buSzPts val="1800"/>
              <a:buNone/>
            </a:pPr>
            <a:r>
              <a:t/>
            </a:r>
            <a:endParaRPr/>
          </a:p>
        </p:txBody>
      </p:sp>
      <p:sp>
        <p:nvSpPr>
          <p:cNvPr id="368" name="Google Shape;36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STAGES OF DATABASE DESIGN</a:t>
            </a:r>
            <a:endParaRPr/>
          </a:p>
        </p:txBody>
      </p:sp>
      <p:sp>
        <p:nvSpPr>
          <p:cNvPr id="374" name="Google Shape;374;p28"/>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Conceptual design (infological)</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ru"/>
              <a:t>Logical design (datalogical)</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ru"/>
              <a:t>Physical design</a:t>
            </a:r>
            <a:endParaRPr/>
          </a:p>
        </p:txBody>
      </p:sp>
      <p:sp>
        <p:nvSpPr>
          <p:cNvPr id="375" name="Google Shape;37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bf0cd3c7e2_0_1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DML: aggregation functions</a:t>
            </a:r>
            <a:endParaRPr/>
          </a:p>
        </p:txBody>
      </p:sp>
      <p:sp>
        <p:nvSpPr>
          <p:cNvPr id="84" name="Google Shape;84;g2bf0cd3c7e2_0_13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An aggregate function reduces many input values to a single output value, such as a sum or average</a:t>
            </a:r>
            <a:endParaRPr/>
          </a:p>
          <a:p>
            <a:pPr indent="-342900" lvl="0" marL="457200" rtl="0" algn="l">
              <a:spcBef>
                <a:spcPts val="0"/>
              </a:spcBef>
              <a:spcAft>
                <a:spcPts val="0"/>
              </a:spcAft>
              <a:buSzPts val="1800"/>
              <a:buChar char="●"/>
            </a:pPr>
            <a:r>
              <a:rPr lang="ru"/>
              <a:t>Most aggregate functions ignore NULL values, so rows for which expressions produce one or more NULL values are discarded</a:t>
            </a:r>
            <a:endParaRPr/>
          </a:p>
          <a:p>
            <a:pPr indent="0" lvl="0" marL="0" rtl="0" algn="l">
              <a:spcBef>
                <a:spcPts val="0"/>
              </a:spcBef>
              <a:spcAft>
                <a:spcPts val="0"/>
              </a:spcAft>
              <a:buNone/>
            </a:pPr>
            <a:r>
              <a:t/>
            </a:r>
            <a:endParaRPr/>
          </a:p>
        </p:txBody>
      </p:sp>
      <p:sp>
        <p:nvSpPr>
          <p:cNvPr id="85" name="Google Shape;85;g2bf0cd3c7e2_0_1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bf0cd3c7e2_0_77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STEP 1 DATA DEFINITION</a:t>
            </a:r>
            <a:endParaRPr/>
          </a:p>
        </p:txBody>
      </p:sp>
      <p:sp>
        <p:nvSpPr>
          <p:cNvPr id="381" name="Google Shape;381;g2bf0cd3c7e2_0_777"/>
          <p:cNvSpPr txBox="1"/>
          <p:nvPr>
            <p:ph idx="1" type="body"/>
          </p:nvPr>
        </p:nvSpPr>
        <p:spPr>
          <a:xfrm>
            <a:off x="387900" y="1489825"/>
            <a:ext cx="45027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What subject area are we describing?</a:t>
            </a:r>
            <a:endParaRPr/>
          </a:p>
          <a:p>
            <a:pPr indent="-317500" lvl="1" marL="914400" rtl="0" algn="l">
              <a:lnSpc>
                <a:spcPct val="115000"/>
              </a:lnSpc>
              <a:spcBef>
                <a:spcPts val="0"/>
              </a:spcBef>
              <a:spcAft>
                <a:spcPts val="0"/>
              </a:spcAft>
              <a:buSzPts val="1400"/>
              <a:buChar char="○"/>
            </a:pPr>
            <a:r>
              <a:rPr lang="ru"/>
              <a:t>Full database of goods of Pyaterochka stores</a:t>
            </a:r>
            <a:endParaRPr/>
          </a:p>
          <a:p>
            <a:pPr indent="-317500" lvl="1" marL="914400" rtl="0" algn="l">
              <a:lnSpc>
                <a:spcPct val="115000"/>
              </a:lnSpc>
              <a:spcBef>
                <a:spcPts val="0"/>
              </a:spcBef>
              <a:spcAft>
                <a:spcPts val="0"/>
              </a:spcAft>
              <a:buSzPts val="1400"/>
              <a:buChar char="○"/>
            </a:pPr>
            <a:r>
              <a:rPr lang="ru"/>
              <a:t>Full customer base of Tinkoff Bank</a:t>
            </a:r>
            <a:endParaRPr/>
          </a:p>
          <a:p>
            <a:pPr indent="-317500" lvl="1" marL="914400" rtl="0" algn="l">
              <a:lnSpc>
                <a:spcPct val="115000"/>
              </a:lnSpc>
              <a:spcBef>
                <a:spcPts val="0"/>
              </a:spcBef>
              <a:spcAft>
                <a:spcPts val="0"/>
              </a:spcAft>
              <a:buSzPts val="1400"/>
              <a:buChar char="○"/>
            </a:pPr>
            <a:r>
              <a:rPr lang="ru"/>
              <a:t>MIPT educational processes</a:t>
            </a:r>
            <a:endParaRPr/>
          </a:p>
          <a:p>
            <a:pPr indent="-317500" lvl="1" marL="914400" rtl="0" algn="l">
              <a:lnSpc>
                <a:spcPct val="115000"/>
              </a:lnSpc>
              <a:spcBef>
                <a:spcPts val="0"/>
              </a:spcBef>
              <a:spcAft>
                <a:spcPts val="0"/>
              </a:spcAft>
              <a:buSzPts val="1400"/>
              <a:buChar char="○"/>
            </a:pPr>
            <a:r>
              <a:rPr lang="ru"/>
              <a:t>etc.</a:t>
            </a:r>
            <a:endParaRPr/>
          </a:p>
          <a:p>
            <a:pPr indent="0" lvl="0" marL="0" rtl="0" algn="l">
              <a:lnSpc>
                <a:spcPct val="115000"/>
              </a:lnSpc>
              <a:spcBef>
                <a:spcPts val="1200"/>
              </a:spcBef>
              <a:spcAft>
                <a:spcPts val="1200"/>
              </a:spcAft>
              <a:buSzPts val="1800"/>
              <a:buNone/>
            </a:pPr>
            <a:r>
              <a:t/>
            </a:r>
            <a:endParaRPr/>
          </a:p>
        </p:txBody>
      </p:sp>
      <p:sp>
        <p:nvSpPr>
          <p:cNvPr id="382" name="Google Shape;382;g2bf0cd3c7e2_0_7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83" name="Google Shape;383;g2bf0cd3c7e2_0_777"/>
          <p:cNvPicPr preferRelativeResize="0"/>
          <p:nvPr/>
        </p:nvPicPr>
        <p:blipFill>
          <a:blip r:embed="rId3">
            <a:alphaModFix/>
          </a:blip>
          <a:stretch>
            <a:fillRect/>
          </a:stretch>
        </p:blipFill>
        <p:spPr>
          <a:xfrm>
            <a:off x="5318450" y="1328763"/>
            <a:ext cx="3437650" cy="31498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CONCEPTUAL DESIGN</a:t>
            </a:r>
            <a:endParaRPr/>
          </a:p>
        </p:txBody>
      </p:sp>
      <p:sp>
        <p:nvSpPr>
          <p:cNvPr id="389" name="Google Shape;389;p3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A conceptual data model is a description of the main objects and the relationships between them.</a:t>
            </a:r>
            <a:endParaRPr/>
          </a:p>
          <a:p>
            <a:pPr indent="0" lvl="0" marL="0" rtl="0" algn="l">
              <a:lnSpc>
                <a:spcPct val="115000"/>
              </a:lnSpc>
              <a:spcBef>
                <a:spcPts val="1200"/>
              </a:spcBef>
              <a:spcAft>
                <a:spcPts val="1200"/>
              </a:spcAft>
              <a:buSzPts val="1800"/>
              <a:buNone/>
            </a:pPr>
            <a:r>
              <a:t/>
            </a:r>
            <a:endParaRPr/>
          </a:p>
        </p:txBody>
      </p:sp>
      <p:sp>
        <p:nvSpPr>
          <p:cNvPr id="390" name="Google Shape;39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STEP 2 DEFINING RELATIONSHIPS</a:t>
            </a:r>
            <a:endParaRPr/>
          </a:p>
        </p:txBody>
      </p:sp>
      <p:sp>
        <p:nvSpPr>
          <p:cNvPr id="396" name="Google Shape;396;p32"/>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We defined the subject area and highlighted the entities</a:t>
            </a:r>
            <a:endParaRPr/>
          </a:p>
          <a:p>
            <a:pPr indent="0" lvl="0" marL="0" rtl="0" algn="l">
              <a:lnSpc>
                <a:spcPct val="115000"/>
              </a:lnSpc>
              <a:spcBef>
                <a:spcPts val="1200"/>
              </a:spcBef>
              <a:spcAft>
                <a:spcPts val="0"/>
              </a:spcAft>
              <a:buSzPts val="1800"/>
              <a:buNone/>
            </a:pPr>
            <a:r>
              <a:rPr lang="ru"/>
              <a:t>Relationships need to be established</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
        <p:nvSpPr>
          <p:cNvPr id="397" name="Google Shape;39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ER MODEL</a:t>
            </a:r>
            <a:endParaRPr/>
          </a:p>
        </p:txBody>
      </p:sp>
      <p:sp>
        <p:nvSpPr>
          <p:cNvPr id="403" name="Google Shape;403;p3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ER-model (entity-relationship model) is a data model that allows you to describe conceptual and logical schemes.</a:t>
            </a:r>
            <a:endParaRPr/>
          </a:p>
          <a:p>
            <a:pPr indent="0" lvl="0" marL="0" rtl="0" algn="l">
              <a:lnSpc>
                <a:spcPct val="115000"/>
              </a:lnSpc>
              <a:spcBef>
                <a:spcPts val="1200"/>
              </a:spcBef>
              <a:spcAft>
                <a:spcPts val="0"/>
              </a:spcAft>
              <a:buSzPts val="1800"/>
              <a:buNone/>
            </a:pPr>
            <a:r>
              <a:rPr lang="ru"/>
              <a:t>Set:</a:t>
            </a:r>
            <a:endParaRPr/>
          </a:p>
          <a:p>
            <a:pPr indent="-342900" lvl="0" marL="457200" rtl="0" algn="l">
              <a:lnSpc>
                <a:spcPct val="115000"/>
              </a:lnSpc>
              <a:spcBef>
                <a:spcPts val="1200"/>
              </a:spcBef>
              <a:spcAft>
                <a:spcPts val="0"/>
              </a:spcAft>
              <a:buSzPts val="1800"/>
              <a:buChar char="●"/>
            </a:pPr>
            <a:r>
              <a:rPr lang="ru"/>
              <a:t>Entities </a:t>
            </a:r>
            <a:endParaRPr/>
          </a:p>
          <a:p>
            <a:pPr indent="-342900" lvl="0" marL="457200" rtl="0" algn="l">
              <a:lnSpc>
                <a:spcPct val="115000"/>
              </a:lnSpc>
              <a:spcBef>
                <a:spcPts val="0"/>
              </a:spcBef>
              <a:spcAft>
                <a:spcPts val="0"/>
              </a:spcAft>
              <a:buSzPts val="1800"/>
              <a:buChar char="●"/>
            </a:pPr>
            <a:r>
              <a:rPr lang="ru"/>
              <a:t>Connections</a:t>
            </a:r>
            <a:endParaRPr/>
          </a:p>
          <a:p>
            <a:pPr indent="0" lvl="0" marL="0" rtl="0" algn="l">
              <a:lnSpc>
                <a:spcPct val="115000"/>
              </a:lnSpc>
              <a:spcBef>
                <a:spcPts val="1200"/>
              </a:spcBef>
              <a:spcAft>
                <a:spcPts val="1200"/>
              </a:spcAft>
              <a:buSzPts val="1800"/>
              <a:buNone/>
            </a:pPr>
            <a:r>
              <a:t/>
            </a:r>
            <a:endParaRPr/>
          </a:p>
        </p:txBody>
      </p:sp>
      <p:sp>
        <p:nvSpPr>
          <p:cNvPr id="404" name="Google Shape;40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ENTITY NOTATION</a:t>
            </a:r>
            <a:endParaRPr/>
          </a:p>
        </p:txBody>
      </p:sp>
      <p:pic>
        <p:nvPicPr>
          <p:cNvPr id="410" name="Google Shape;410;p34"/>
          <p:cNvPicPr preferRelativeResize="0"/>
          <p:nvPr/>
        </p:nvPicPr>
        <p:blipFill rotWithShape="1">
          <a:blip r:embed="rId3">
            <a:alphaModFix/>
          </a:blip>
          <a:srcRect b="0" l="0" r="0" t="0"/>
          <a:stretch/>
        </p:blipFill>
        <p:spPr>
          <a:xfrm>
            <a:off x="672575" y="1809424"/>
            <a:ext cx="8083523" cy="1949850"/>
          </a:xfrm>
          <a:prstGeom prst="rect">
            <a:avLst/>
          </a:prstGeom>
          <a:noFill/>
          <a:ln>
            <a:noFill/>
          </a:ln>
        </p:spPr>
      </p:pic>
      <p:sp>
        <p:nvSpPr>
          <p:cNvPr id="411" name="Google Shape;41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Crow’s Foot notation</a:t>
            </a:r>
            <a:endParaRPr/>
          </a:p>
        </p:txBody>
      </p:sp>
      <p:sp>
        <p:nvSpPr>
          <p:cNvPr id="417" name="Google Shape;417;p3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 Many (strictly more than one)</a:t>
            </a:r>
            <a:endParaRPr/>
          </a:p>
          <a:p>
            <a:pPr indent="0" lvl="0" marL="0" rtl="0" algn="l">
              <a:lnSpc>
                <a:spcPct val="115000"/>
              </a:lnSpc>
              <a:spcBef>
                <a:spcPts val="1200"/>
              </a:spcBef>
              <a:spcAft>
                <a:spcPts val="0"/>
              </a:spcAft>
              <a:buSzPts val="1800"/>
              <a:buNone/>
            </a:pPr>
            <a:r>
              <a:rPr lang="ru"/>
              <a:t>✓ One and only one</a:t>
            </a:r>
            <a:endParaRPr/>
          </a:p>
          <a:p>
            <a:pPr indent="0" lvl="0" marL="0" rtl="0" algn="l">
              <a:lnSpc>
                <a:spcPct val="115000"/>
              </a:lnSpc>
              <a:spcBef>
                <a:spcPts val="1200"/>
              </a:spcBef>
              <a:spcAft>
                <a:spcPts val="0"/>
              </a:spcAft>
              <a:buSzPts val="1800"/>
              <a:buNone/>
            </a:pPr>
            <a:r>
              <a:rPr lang="ru"/>
              <a:t>✓ One or zero</a:t>
            </a:r>
            <a:endParaRPr/>
          </a:p>
          <a:p>
            <a:pPr indent="0" lvl="0" marL="0" rtl="0" algn="l">
              <a:lnSpc>
                <a:spcPct val="115000"/>
              </a:lnSpc>
              <a:spcBef>
                <a:spcPts val="1200"/>
              </a:spcBef>
              <a:spcAft>
                <a:spcPts val="0"/>
              </a:spcAft>
              <a:buSzPts val="1800"/>
              <a:buNone/>
            </a:pPr>
            <a:r>
              <a:rPr lang="ru"/>
              <a:t>✓ Many or one</a:t>
            </a:r>
            <a:endParaRPr/>
          </a:p>
          <a:p>
            <a:pPr indent="0" lvl="0" marL="0" rtl="0" algn="l">
              <a:lnSpc>
                <a:spcPct val="115000"/>
              </a:lnSpc>
              <a:spcBef>
                <a:spcPts val="1200"/>
              </a:spcBef>
              <a:spcAft>
                <a:spcPts val="0"/>
              </a:spcAft>
              <a:buSzPts val="1800"/>
              <a:buNone/>
            </a:pPr>
            <a:r>
              <a:rPr lang="ru"/>
              <a:t>✓ Many or one or zero</a:t>
            </a:r>
            <a:endParaRPr/>
          </a:p>
          <a:p>
            <a:pPr indent="0" lvl="0" marL="0" rtl="0" algn="l">
              <a:lnSpc>
                <a:spcPct val="115000"/>
              </a:lnSpc>
              <a:spcBef>
                <a:spcPts val="1200"/>
              </a:spcBef>
              <a:spcAft>
                <a:spcPts val="1200"/>
              </a:spcAft>
              <a:buSzPts val="1800"/>
              <a:buNone/>
            </a:pPr>
            <a:r>
              <a:t/>
            </a:r>
            <a:endParaRPr/>
          </a:p>
        </p:txBody>
      </p:sp>
      <p:pic>
        <p:nvPicPr>
          <p:cNvPr id="418" name="Google Shape;418;p33"/>
          <p:cNvPicPr preferRelativeResize="0"/>
          <p:nvPr/>
        </p:nvPicPr>
        <p:blipFill rotWithShape="1">
          <a:blip r:embed="rId3">
            <a:alphaModFix/>
          </a:blip>
          <a:srcRect b="0" l="0" r="0" t="0"/>
          <a:stretch/>
        </p:blipFill>
        <p:spPr>
          <a:xfrm>
            <a:off x="5665149" y="1863825"/>
            <a:ext cx="2514226" cy="2479774"/>
          </a:xfrm>
          <a:prstGeom prst="rect">
            <a:avLst/>
          </a:prstGeom>
          <a:noFill/>
          <a:ln>
            <a:noFill/>
          </a:ln>
        </p:spPr>
      </p:pic>
      <p:sp>
        <p:nvSpPr>
          <p:cNvPr id="419" name="Google Shape;41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EXAMPLE</a:t>
            </a:r>
            <a:endParaRPr/>
          </a:p>
        </p:txBody>
      </p:sp>
      <p:pic>
        <p:nvPicPr>
          <p:cNvPr id="425" name="Google Shape;425;p35"/>
          <p:cNvPicPr preferRelativeResize="0"/>
          <p:nvPr/>
        </p:nvPicPr>
        <p:blipFill rotWithShape="1">
          <a:blip r:embed="rId3">
            <a:alphaModFix/>
          </a:blip>
          <a:srcRect b="0" l="0" r="0" t="0"/>
          <a:stretch/>
        </p:blipFill>
        <p:spPr>
          <a:xfrm>
            <a:off x="769563" y="1279900"/>
            <a:ext cx="7849769" cy="3418949"/>
          </a:xfrm>
          <a:prstGeom prst="rect">
            <a:avLst/>
          </a:prstGeom>
          <a:noFill/>
          <a:ln>
            <a:noFill/>
          </a:ln>
        </p:spPr>
      </p:pic>
      <p:sp>
        <p:nvSpPr>
          <p:cNvPr id="426" name="Google Shape;42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STEP 3 CREATING A LOGICAL STRUCTURE</a:t>
            </a:r>
            <a:endParaRPr/>
          </a:p>
        </p:txBody>
      </p:sp>
      <p:sp>
        <p:nvSpPr>
          <p:cNvPr id="432" name="Google Shape;432;p3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We already have a conceptual scheme</a:t>
            </a:r>
            <a:endParaRPr/>
          </a:p>
          <a:p>
            <a:pPr indent="-342900" lvl="0" marL="457200" rtl="0" algn="l">
              <a:lnSpc>
                <a:spcPct val="115000"/>
              </a:lnSpc>
              <a:spcBef>
                <a:spcPts val="0"/>
              </a:spcBef>
              <a:spcAft>
                <a:spcPts val="0"/>
              </a:spcAft>
              <a:buSzPts val="1800"/>
              <a:buChar char="●"/>
            </a:pPr>
            <a:r>
              <a:rPr lang="ru"/>
              <a:t>We want to get a higher level of detail:</a:t>
            </a:r>
            <a:endParaRPr/>
          </a:p>
          <a:p>
            <a:pPr indent="-342900" lvl="0" marL="457200" rtl="0" algn="l">
              <a:lnSpc>
                <a:spcPct val="115000"/>
              </a:lnSpc>
              <a:spcBef>
                <a:spcPts val="0"/>
              </a:spcBef>
              <a:spcAft>
                <a:spcPts val="0"/>
              </a:spcAft>
              <a:buSzPts val="1800"/>
              <a:buChar char="●"/>
            </a:pPr>
            <a:r>
              <a:rPr lang="ru"/>
              <a:t>Clarification of the attribute composition</a:t>
            </a:r>
            <a:endParaRPr/>
          </a:p>
          <a:p>
            <a:pPr indent="-317500" lvl="1" marL="914400" rtl="0" algn="l">
              <a:lnSpc>
                <a:spcPct val="115000"/>
              </a:lnSpc>
              <a:spcBef>
                <a:spcPts val="0"/>
              </a:spcBef>
              <a:spcAft>
                <a:spcPts val="0"/>
              </a:spcAft>
              <a:buSzPts val="1400"/>
              <a:buChar char="○"/>
            </a:pPr>
            <a:r>
              <a:rPr lang="ru"/>
              <a:t>Clarification of the restrictions imposed on the attribute composition</a:t>
            </a:r>
            <a:endParaRPr/>
          </a:p>
          <a:p>
            <a:pPr indent="-317500" lvl="1" marL="914400" rtl="0" algn="l">
              <a:lnSpc>
                <a:spcPct val="115000"/>
              </a:lnSpc>
              <a:spcBef>
                <a:spcPts val="0"/>
              </a:spcBef>
              <a:spcAft>
                <a:spcPts val="0"/>
              </a:spcAft>
              <a:buSzPts val="1400"/>
              <a:buChar char="○"/>
            </a:pPr>
            <a:r>
              <a:rPr lang="ru"/>
              <a:t>Normalization of relations</a:t>
            </a:r>
            <a:endParaRPr/>
          </a:p>
          <a:p>
            <a:pPr indent="-317500" lvl="1" marL="914400" rtl="0" algn="l">
              <a:lnSpc>
                <a:spcPct val="115000"/>
              </a:lnSpc>
              <a:spcBef>
                <a:spcPts val="0"/>
              </a:spcBef>
              <a:spcAft>
                <a:spcPts val="0"/>
              </a:spcAft>
              <a:buSzPts val="1400"/>
              <a:buChar char="○"/>
            </a:pPr>
            <a:r>
              <a:rPr lang="ru"/>
              <a:t>In some cases, it is allowed to specify the attribute type</a:t>
            </a:r>
            <a:endParaRPr/>
          </a:p>
          <a:p>
            <a:pPr indent="0" lvl="0" marL="0" rtl="0" algn="l">
              <a:lnSpc>
                <a:spcPct val="115000"/>
              </a:lnSpc>
              <a:spcBef>
                <a:spcPts val="1200"/>
              </a:spcBef>
              <a:spcAft>
                <a:spcPts val="1200"/>
              </a:spcAft>
              <a:buSzPts val="1800"/>
              <a:buNone/>
            </a:pPr>
            <a:r>
              <a:t/>
            </a:r>
            <a:endParaRPr/>
          </a:p>
        </p:txBody>
      </p:sp>
      <p:sp>
        <p:nvSpPr>
          <p:cNvPr id="433" name="Google Shape;43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POTENTIAL KEY</a:t>
            </a:r>
            <a:endParaRPr/>
          </a:p>
        </p:txBody>
      </p:sp>
      <p:sp>
        <p:nvSpPr>
          <p:cNvPr id="439" name="Google Shape;439;p3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 this is a subset of the attributes of the relationship that meets the requirements of uniqueness and minimality</a:t>
            </a:r>
            <a:endParaRPr/>
          </a:p>
          <a:p>
            <a:pPr indent="-342900" lvl="0" marL="457200" rtl="0" algn="l">
              <a:lnSpc>
                <a:spcPct val="115000"/>
              </a:lnSpc>
              <a:spcBef>
                <a:spcPts val="1200"/>
              </a:spcBef>
              <a:spcAft>
                <a:spcPts val="0"/>
              </a:spcAft>
              <a:buSzPts val="1800"/>
              <a:buChar char="●"/>
            </a:pPr>
            <a:r>
              <a:rPr lang="ru"/>
              <a:t>Uniqueness: there are not and cannot be two tuples of a given relation in which the values of this subset of attributes match</a:t>
            </a:r>
            <a:endParaRPr/>
          </a:p>
          <a:p>
            <a:pPr indent="-342900" lvl="0" marL="457200" rtl="0" algn="l">
              <a:lnSpc>
                <a:spcPct val="115000"/>
              </a:lnSpc>
              <a:spcBef>
                <a:spcPts val="0"/>
              </a:spcBef>
              <a:spcAft>
                <a:spcPts val="0"/>
              </a:spcAft>
              <a:buSzPts val="1800"/>
              <a:buChar char="●"/>
            </a:pPr>
            <a:r>
              <a:rPr lang="ru"/>
              <a:t>Minimality: there is no smaller subset of attributes in the potential key that satisfies the uniqueness condition</a:t>
            </a:r>
            <a:endParaRPr/>
          </a:p>
          <a:p>
            <a:pPr indent="0" lvl="0" marL="0" rtl="0" algn="l">
              <a:lnSpc>
                <a:spcPct val="115000"/>
              </a:lnSpc>
              <a:spcBef>
                <a:spcPts val="1200"/>
              </a:spcBef>
              <a:spcAft>
                <a:spcPts val="1200"/>
              </a:spcAft>
              <a:buSzPts val="1800"/>
              <a:buNone/>
            </a:pPr>
            <a:r>
              <a:t/>
            </a:r>
            <a:endParaRPr/>
          </a:p>
        </p:txBody>
      </p:sp>
      <p:sp>
        <p:nvSpPr>
          <p:cNvPr id="440" name="Google Shape;44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POTENTIAL KEY</a:t>
            </a:r>
            <a:endParaRPr/>
          </a:p>
        </p:txBody>
      </p:sp>
      <p:sp>
        <p:nvSpPr>
          <p:cNvPr id="446" name="Google Shape;446;p38"/>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From the relationship property: a potential key always exists, even if it includes all the attributes of the relationship</a:t>
            </a:r>
            <a:endParaRPr/>
          </a:p>
          <a:p>
            <a:pPr indent="-342900" lvl="0" marL="457200" rtl="0" algn="l">
              <a:lnSpc>
                <a:spcPct val="115000"/>
              </a:lnSpc>
              <a:spcBef>
                <a:spcPts val="0"/>
              </a:spcBef>
              <a:spcAft>
                <a:spcPts val="0"/>
              </a:spcAft>
              <a:buSzPts val="1800"/>
              <a:buChar char="●"/>
            </a:pPr>
            <a:r>
              <a:rPr lang="ru"/>
              <a:t>It is acceptable to have multiple potential keys in relation </a:t>
            </a:r>
            <a:endParaRPr/>
          </a:p>
          <a:p>
            <a:pPr indent="0" lvl="0" marL="0" rtl="0" algn="l">
              <a:lnSpc>
                <a:spcPct val="115000"/>
              </a:lnSpc>
              <a:spcBef>
                <a:spcPts val="1200"/>
              </a:spcBef>
              <a:spcAft>
                <a:spcPts val="1200"/>
              </a:spcAft>
              <a:buSzPts val="1800"/>
              <a:buNone/>
            </a:pPr>
            <a:r>
              <a:t/>
            </a:r>
            <a:endParaRPr/>
          </a:p>
        </p:txBody>
      </p:sp>
      <p:sp>
        <p:nvSpPr>
          <p:cNvPr id="447" name="Google Shape;44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bf0cd3c7e2_0_14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SELECT: using aggregation functions</a:t>
            </a:r>
            <a:endParaRPr/>
          </a:p>
        </p:txBody>
      </p:sp>
      <p:sp>
        <p:nvSpPr>
          <p:cNvPr id="91" name="Google Shape;91;g2bf0cd3c7e2_0_142"/>
          <p:cNvSpPr txBox="1"/>
          <p:nvPr>
            <p:ph idx="1" type="body"/>
          </p:nvPr>
        </p:nvSpPr>
        <p:spPr>
          <a:xfrm>
            <a:off x="387900" y="1314875"/>
            <a:ext cx="8368200" cy="3340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ru"/>
              <a:t>count() -&gt; bigint</a:t>
            </a:r>
            <a:endParaRPr b="1"/>
          </a:p>
          <a:p>
            <a:pPr indent="0" lvl="0" marL="457200" rtl="0" algn="l">
              <a:spcBef>
                <a:spcPts val="0"/>
              </a:spcBef>
              <a:spcAft>
                <a:spcPts val="0"/>
              </a:spcAft>
              <a:buNone/>
            </a:pPr>
            <a:r>
              <a:rPr lang="ru"/>
              <a:t>the number of records with a known value. If you need to count the number of unique values, you can use count(DISTINCT field_nm)</a:t>
            </a:r>
            <a:endParaRPr/>
          </a:p>
          <a:p>
            <a:pPr indent="-342900" lvl="0" marL="457200" rtl="0" algn="l">
              <a:spcBef>
                <a:spcPts val="0"/>
              </a:spcBef>
              <a:spcAft>
                <a:spcPts val="0"/>
              </a:spcAft>
              <a:buSzPts val="1800"/>
              <a:buChar char="●"/>
            </a:pPr>
            <a:r>
              <a:rPr b="1" lang="ru"/>
              <a:t>max() -&gt; same type as input</a:t>
            </a:r>
            <a:endParaRPr b="1"/>
          </a:p>
          <a:p>
            <a:pPr indent="457200" lvl="0" marL="0" rtl="0" algn="l">
              <a:spcBef>
                <a:spcPts val="0"/>
              </a:spcBef>
              <a:spcAft>
                <a:spcPts val="0"/>
              </a:spcAft>
              <a:buNone/>
            </a:pPr>
            <a:r>
              <a:rPr lang="ru"/>
              <a:t>the largest of all selected field values (!= NULL)</a:t>
            </a:r>
            <a:endParaRPr/>
          </a:p>
          <a:p>
            <a:pPr indent="-342900" lvl="0" marL="457200" rtl="0" algn="l">
              <a:spcBef>
                <a:spcPts val="0"/>
              </a:spcBef>
              <a:spcAft>
                <a:spcPts val="0"/>
              </a:spcAft>
              <a:buSzPts val="1800"/>
              <a:buChar char="●"/>
            </a:pPr>
            <a:r>
              <a:rPr b="1" lang="ru"/>
              <a:t>min() </a:t>
            </a:r>
            <a:r>
              <a:rPr b="1" lang="ru"/>
              <a:t> -&gt; same type as input</a:t>
            </a:r>
            <a:endParaRPr b="1"/>
          </a:p>
          <a:p>
            <a:pPr indent="0" lvl="0" marL="457200" rtl="0" algn="l">
              <a:spcBef>
                <a:spcPts val="0"/>
              </a:spcBef>
              <a:spcAft>
                <a:spcPts val="0"/>
              </a:spcAft>
              <a:buNone/>
            </a:pPr>
            <a:r>
              <a:rPr lang="ru"/>
              <a:t>the smallest of all selected field values (!= NULL)</a:t>
            </a:r>
            <a:endParaRPr/>
          </a:p>
          <a:p>
            <a:pPr indent="-342900" lvl="0" marL="457200" rtl="0" algn="l">
              <a:spcBef>
                <a:spcPts val="0"/>
              </a:spcBef>
              <a:spcAft>
                <a:spcPts val="0"/>
              </a:spcAft>
              <a:buSzPts val="1800"/>
              <a:buChar char="●"/>
            </a:pPr>
            <a:r>
              <a:rPr b="1" lang="ru"/>
              <a:t>sum() -&gt; numeric</a:t>
            </a:r>
            <a:endParaRPr b="1"/>
          </a:p>
          <a:p>
            <a:pPr indent="0" lvl="0" marL="457200" rtl="0" algn="l">
              <a:spcBef>
                <a:spcPts val="0"/>
              </a:spcBef>
              <a:spcAft>
                <a:spcPts val="0"/>
              </a:spcAft>
              <a:buNone/>
            </a:pPr>
            <a:r>
              <a:rPr lang="ru"/>
              <a:t>sum of all selected field values (!= NULL)</a:t>
            </a:r>
            <a:endParaRPr/>
          </a:p>
          <a:p>
            <a:pPr indent="-342900" lvl="0" marL="457200" rtl="0" algn="l">
              <a:spcBef>
                <a:spcPts val="0"/>
              </a:spcBef>
              <a:spcAft>
                <a:spcPts val="0"/>
              </a:spcAft>
              <a:buSzPts val="1800"/>
              <a:buChar char="●"/>
            </a:pPr>
            <a:r>
              <a:rPr lang="ru"/>
              <a:t>avg() </a:t>
            </a:r>
            <a:r>
              <a:rPr b="1" lang="ru"/>
              <a:t>-&gt; numeric</a:t>
            </a:r>
            <a:endParaRPr b="1"/>
          </a:p>
          <a:p>
            <a:pPr indent="0" lvl="0" marL="457200" rtl="0" algn="l">
              <a:spcBef>
                <a:spcPts val="0"/>
              </a:spcBef>
              <a:spcAft>
                <a:spcPts val="0"/>
              </a:spcAft>
              <a:buNone/>
            </a:pPr>
            <a:r>
              <a:rPr lang="ru"/>
              <a:t>average of all selected field values (!= NULL)</a:t>
            </a:r>
            <a:endParaRPr/>
          </a:p>
          <a:p>
            <a:pPr indent="0" lvl="0" marL="0" rtl="0" algn="l">
              <a:spcBef>
                <a:spcPts val="0"/>
              </a:spcBef>
              <a:spcAft>
                <a:spcPts val="0"/>
              </a:spcAft>
              <a:buNone/>
            </a:pPr>
            <a:r>
              <a:t/>
            </a:r>
            <a:endParaRPr/>
          </a:p>
        </p:txBody>
      </p:sp>
      <p:sp>
        <p:nvSpPr>
          <p:cNvPr id="92" name="Google Shape;92;g2bf0cd3c7e2_0_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CLASSIFICATION BASED ON COMMUNITY</a:t>
            </a:r>
            <a:endParaRPr/>
          </a:p>
        </p:txBody>
      </p:sp>
      <p:sp>
        <p:nvSpPr>
          <p:cNvPr id="453" name="Google Shape;453;p39"/>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Potential key</a:t>
            </a:r>
            <a:endParaRPr/>
          </a:p>
          <a:p>
            <a:pPr indent="-342900" lvl="0" marL="457200" rtl="0" algn="l">
              <a:lnSpc>
                <a:spcPct val="115000"/>
              </a:lnSpc>
              <a:spcBef>
                <a:spcPts val="1200"/>
              </a:spcBef>
              <a:spcAft>
                <a:spcPts val="0"/>
              </a:spcAft>
              <a:buSzPts val="1800"/>
              <a:buChar char="●"/>
            </a:pPr>
            <a:r>
              <a:rPr lang="ru"/>
              <a:t>Simple: consists of exactly one attribute</a:t>
            </a:r>
            <a:endParaRPr/>
          </a:p>
          <a:p>
            <a:pPr indent="-342900" lvl="0" marL="457200" rtl="0" algn="l">
              <a:lnSpc>
                <a:spcPct val="115000"/>
              </a:lnSpc>
              <a:spcBef>
                <a:spcPts val="0"/>
              </a:spcBef>
              <a:spcAft>
                <a:spcPts val="0"/>
              </a:spcAft>
              <a:buSzPts val="1800"/>
              <a:buChar char="●"/>
            </a:pPr>
            <a:r>
              <a:rPr lang="ru"/>
              <a:t>Composite: consists of two or more attributes</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
        <p:nvSpPr>
          <p:cNvPr id="454" name="Google Shape;45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PRIMARY KEY</a:t>
            </a:r>
            <a:endParaRPr/>
          </a:p>
        </p:txBody>
      </p:sp>
      <p:sp>
        <p:nvSpPr>
          <p:cNvPr id="460" name="Google Shape;460;p4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946"/>
              <a:buNone/>
            </a:pPr>
            <a:r>
              <a:rPr lang="ru"/>
              <a:t>– this is one of the potential relationship keys selected as the Primary key (PK)</a:t>
            </a:r>
            <a:endParaRPr/>
          </a:p>
          <a:p>
            <a:pPr indent="0" lvl="0" marL="0" rtl="0" algn="l">
              <a:lnSpc>
                <a:spcPct val="115000"/>
              </a:lnSpc>
              <a:spcBef>
                <a:spcPts val="1200"/>
              </a:spcBef>
              <a:spcAft>
                <a:spcPts val="0"/>
              </a:spcAft>
              <a:buSzPts val="1946"/>
              <a:buNone/>
            </a:pPr>
            <a:r>
              <a:rPr lang="ru"/>
              <a:t>If there is only one potential key in the relation, it will be the primary key</a:t>
            </a:r>
            <a:endParaRPr/>
          </a:p>
          <a:p>
            <a:pPr indent="0" lvl="0" marL="0" rtl="0" algn="l">
              <a:lnSpc>
                <a:spcPct val="115000"/>
              </a:lnSpc>
              <a:spcBef>
                <a:spcPts val="1200"/>
              </a:spcBef>
              <a:spcAft>
                <a:spcPts val="0"/>
              </a:spcAft>
              <a:buSzPts val="1946"/>
              <a:buNone/>
            </a:pPr>
            <a:r>
              <a:rPr lang="ru"/>
              <a:t>If there are several potential keys, then:</a:t>
            </a:r>
            <a:endParaRPr/>
          </a:p>
          <a:p>
            <a:pPr indent="-342898" lvl="0" marL="457200" rtl="0" algn="l">
              <a:lnSpc>
                <a:spcPct val="115000"/>
              </a:lnSpc>
              <a:spcBef>
                <a:spcPts val="1200"/>
              </a:spcBef>
              <a:spcAft>
                <a:spcPts val="0"/>
              </a:spcAft>
              <a:buSzPts val="1800"/>
              <a:buChar char="●"/>
            </a:pPr>
            <a:r>
              <a:rPr lang="ru"/>
              <a:t>One of them is selected as the primary</a:t>
            </a:r>
            <a:endParaRPr/>
          </a:p>
          <a:p>
            <a:pPr indent="-342898" lvl="0" marL="457200" rtl="0" algn="l">
              <a:lnSpc>
                <a:spcPct val="115000"/>
              </a:lnSpc>
              <a:spcBef>
                <a:spcPts val="0"/>
              </a:spcBef>
              <a:spcAft>
                <a:spcPts val="0"/>
              </a:spcAft>
              <a:buSzPts val="1800"/>
              <a:buChar char="●"/>
            </a:pPr>
            <a:r>
              <a:rPr lang="ru"/>
              <a:t>The other keys are called alternative keys</a:t>
            </a:r>
            <a:endParaRPr/>
          </a:p>
          <a:p>
            <a:pPr indent="0" lvl="0" marL="0" rtl="0" algn="l">
              <a:lnSpc>
                <a:spcPct val="115000"/>
              </a:lnSpc>
              <a:spcBef>
                <a:spcPts val="1200"/>
              </a:spcBef>
              <a:spcAft>
                <a:spcPts val="0"/>
              </a:spcAft>
              <a:buSzPts val="1946"/>
              <a:buNone/>
            </a:pPr>
            <a:r>
              <a:rPr lang="ru"/>
              <a:t>The absence of a value is unacceptable</a:t>
            </a:r>
            <a:endParaRPr/>
          </a:p>
          <a:p>
            <a:pPr indent="0" lvl="0" marL="0" rtl="0" algn="l">
              <a:lnSpc>
                <a:spcPct val="115000"/>
              </a:lnSpc>
              <a:spcBef>
                <a:spcPts val="1200"/>
              </a:spcBef>
              <a:spcAft>
                <a:spcPts val="1200"/>
              </a:spcAft>
              <a:buSzPts val="1946"/>
              <a:buNone/>
            </a:pPr>
            <a:r>
              <a:t/>
            </a:r>
            <a:endParaRPr/>
          </a:p>
        </p:txBody>
      </p:sp>
      <p:sp>
        <p:nvSpPr>
          <p:cNvPr id="461" name="Google Shape;46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PRIMARY KEY</a:t>
            </a:r>
            <a:endParaRPr/>
          </a:p>
        </p:txBody>
      </p:sp>
      <p:sp>
        <p:nvSpPr>
          <p:cNvPr id="467" name="Google Shape;467;p4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Theoretically, all potential keys are equally suitable for use as a primary key</a:t>
            </a:r>
            <a:endParaRPr/>
          </a:p>
          <a:p>
            <a:pPr indent="-342900" lvl="0" marL="457200" rtl="0" algn="l">
              <a:lnSpc>
                <a:spcPct val="115000"/>
              </a:lnSpc>
              <a:spcBef>
                <a:spcPts val="0"/>
              </a:spcBef>
              <a:spcAft>
                <a:spcPts val="0"/>
              </a:spcAft>
              <a:buSzPts val="1800"/>
              <a:buChar char="●"/>
            </a:pPr>
            <a:r>
              <a:rPr lang="ru"/>
              <a:t>In practice, they use the potential key that:</a:t>
            </a:r>
            <a:endParaRPr/>
          </a:p>
          <a:p>
            <a:pPr indent="-317500" lvl="1" marL="914400" rtl="0" algn="l">
              <a:lnSpc>
                <a:spcPct val="115000"/>
              </a:lnSpc>
              <a:spcBef>
                <a:spcPts val="0"/>
              </a:spcBef>
              <a:spcAft>
                <a:spcPts val="0"/>
              </a:spcAft>
              <a:buSzPts val="1400"/>
              <a:buChar char="○"/>
            </a:pPr>
            <a:r>
              <a:rPr lang="ru"/>
              <a:t>Takes up less storage space</a:t>
            </a:r>
            <a:endParaRPr/>
          </a:p>
          <a:p>
            <a:pPr indent="-317500" lvl="1" marL="914400" rtl="0" algn="l">
              <a:lnSpc>
                <a:spcPct val="115000"/>
              </a:lnSpc>
              <a:spcBef>
                <a:spcPts val="0"/>
              </a:spcBef>
              <a:spcAft>
                <a:spcPts val="0"/>
              </a:spcAft>
              <a:buSzPts val="1400"/>
              <a:buChar char="○"/>
            </a:pPr>
            <a:r>
              <a:rPr lang="ru"/>
              <a:t>Will not lose its uniqueness over time</a:t>
            </a:r>
            <a:endParaRPr/>
          </a:p>
          <a:p>
            <a:pPr indent="0" lvl="0" marL="0" rtl="0" algn="l">
              <a:lnSpc>
                <a:spcPct val="115000"/>
              </a:lnSpc>
              <a:spcBef>
                <a:spcPts val="1200"/>
              </a:spcBef>
              <a:spcAft>
                <a:spcPts val="1200"/>
              </a:spcAft>
              <a:buSzPts val="1800"/>
              <a:buNone/>
            </a:pPr>
            <a:r>
              <a:t/>
            </a:r>
            <a:endParaRPr/>
          </a:p>
        </p:txBody>
      </p:sp>
      <p:sp>
        <p:nvSpPr>
          <p:cNvPr id="468" name="Google Shape;46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SURROGATE KEY</a:t>
            </a:r>
            <a:endParaRPr/>
          </a:p>
        </p:txBody>
      </p:sp>
      <p:sp>
        <p:nvSpPr>
          <p:cNvPr id="474" name="Google Shape;474;p42"/>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946"/>
              <a:buNone/>
            </a:pPr>
            <a:r>
              <a:rPr lang="ru"/>
              <a:t>– this is an additional service field that is added to the already existing information fields of the table, the only purpose of which is to serve as a primary key</a:t>
            </a:r>
            <a:endParaRPr/>
          </a:p>
          <a:p>
            <a:pPr indent="-342898" lvl="0" marL="457200" rtl="0" algn="l">
              <a:lnSpc>
                <a:spcPct val="115000"/>
              </a:lnSpc>
              <a:spcBef>
                <a:spcPts val="1200"/>
              </a:spcBef>
              <a:spcAft>
                <a:spcPts val="0"/>
              </a:spcAft>
              <a:buSzPts val="1800"/>
              <a:buChar char="●"/>
            </a:pPr>
            <a:r>
              <a:rPr lang="ru"/>
              <a:t>The value of such a field is generated artificially</a:t>
            </a:r>
            <a:endParaRPr/>
          </a:p>
          <a:p>
            <a:pPr indent="-342898" lvl="0" marL="457200" rtl="0" algn="l">
              <a:lnSpc>
                <a:spcPct val="115000"/>
              </a:lnSpc>
              <a:spcBef>
                <a:spcPts val="0"/>
              </a:spcBef>
              <a:spcAft>
                <a:spcPts val="0"/>
              </a:spcAft>
              <a:buSzPts val="1800"/>
              <a:buChar char="●"/>
            </a:pPr>
            <a:r>
              <a:rPr lang="ru"/>
              <a:t>Do not look for some deep meaning in it</a:t>
            </a:r>
            <a:endParaRPr/>
          </a:p>
          <a:p>
            <a:pPr indent="-342898" lvl="0" marL="457200" rtl="0" algn="l">
              <a:lnSpc>
                <a:spcPct val="115000"/>
              </a:lnSpc>
              <a:spcBef>
                <a:spcPts val="0"/>
              </a:spcBef>
              <a:spcAft>
                <a:spcPts val="0"/>
              </a:spcAft>
              <a:buSzPts val="1800"/>
              <a:buChar char="●"/>
            </a:pPr>
            <a:r>
              <a:rPr lang="ru"/>
              <a:t>A key that is based on an already existing field is called natural</a:t>
            </a:r>
            <a:endParaRPr/>
          </a:p>
          <a:p>
            <a:pPr indent="-342898" lvl="0" marL="457200" rtl="0" algn="l">
              <a:lnSpc>
                <a:spcPct val="115000"/>
              </a:lnSpc>
              <a:spcBef>
                <a:spcPts val="0"/>
              </a:spcBef>
              <a:spcAft>
                <a:spcPts val="0"/>
              </a:spcAft>
              <a:buSzPts val="1800"/>
              <a:buChar char="●"/>
            </a:pPr>
            <a:r>
              <a:rPr lang="ru"/>
              <a:t>A key that is based on a natural key by adding an additional field is called an intelligent key.</a:t>
            </a:r>
            <a:endParaRPr/>
          </a:p>
          <a:p>
            <a:pPr indent="0" lvl="0" marL="0" rtl="0" algn="l">
              <a:lnSpc>
                <a:spcPct val="115000"/>
              </a:lnSpc>
              <a:spcBef>
                <a:spcPts val="1200"/>
              </a:spcBef>
              <a:spcAft>
                <a:spcPts val="1200"/>
              </a:spcAft>
              <a:buSzPts val="1946"/>
              <a:buNone/>
            </a:pPr>
            <a:r>
              <a:t/>
            </a:r>
            <a:endParaRPr/>
          </a:p>
        </p:txBody>
      </p:sp>
      <p:sp>
        <p:nvSpPr>
          <p:cNvPr id="475" name="Google Shape;47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SURROGATE KEY</a:t>
            </a:r>
            <a:endParaRPr/>
          </a:p>
        </p:txBody>
      </p:sp>
      <p:sp>
        <p:nvSpPr>
          <p:cNvPr id="481" name="Google Shape;481;p4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Usually the surrogate key is a numeric field</a:t>
            </a:r>
            <a:endParaRPr/>
          </a:p>
          <a:p>
            <a:pPr indent="-342900" lvl="0" marL="457200" rtl="0" algn="l">
              <a:lnSpc>
                <a:spcPct val="115000"/>
              </a:lnSpc>
              <a:spcBef>
                <a:spcPts val="0"/>
              </a:spcBef>
              <a:spcAft>
                <a:spcPts val="0"/>
              </a:spcAft>
              <a:buSzPts val="1800"/>
              <a:buChar char="●"/>
            </a:pPr>
            <a:r>
              <a:rPr lang="ru"/>
              <a:t>The values of the surrogate key are generated by an arithmetic progression with a step of 1</a:t>
            </a:r>
            <a:endParaRPr/>
          </a:p>
          <a:p>
            <a:pPr indent="-342900" lvl="0" marL="457200" rtl="0" algn="l">
              <a:lnSpc>
                <a:spcPct val="115000"/>
              </a:lnSpc>
              <a:spcBef>
                <a:spcPts val="0"/>
              </a:spcBef>
              <a:spcAft>
                <a:spcPts val="0"/>
              </a:spcAft>
              <a:buSzPts val="1800"/>
              <a:buChar char="●"/>
            </a:pPr>
            <a:r>
              <a:rPr lang="ru"/>
              <a:t>In a number of DBMS there is a special data type that automatically generates such a sequence:</a:t>
            </a:r>
            <a:endParaRPr/>
          </a:p>
          <a:p>
            <a:pPr indent="-317500" lvl="1" marL="914400" rtl="0" algn="l">
              <a:lnSpc>
                <a:spcPct val="115000"/>
              </a:lnSpc>
              <a:spcBef>
                <a:spcPts val="0"/>
              </a:spcBef>
              <a:spcAft>
                <a:spcPts val="0"/>
              </a:spcAft>
              <a:buSzPts val="1400"/>
              <a:buChar char="○"/>
            </a:pPr>
            <a:r>
              <a:rPr lang="ru"/>
              <a:t>PostgreSQL – SERIAL</a:t>
            </a:r>
            <a:endParaRPr/>
          </a:p>
          <a:p>
            <a:pPr indent="-317500" lvl="1" marL="914400" rtl="0" algn="l">
              <a:lnSpc>
                <a:spcPct val="115000"/>
              </a:lnSpc>
              <a:spcBef>
                <a:spcPts val="0"/>
              </a:spcBef>
              <a:spcAft>
                <a:spcPts val="0"/>
              </a:spcAft>
              <a:buSzPts val="1400"/>
              <a:buChar char="○"/>
            </a:pPr>
            <a:r>
              <a:rPr lang="ru"/>
              <a:t>MySQL – AUTO_INCREMENT</a:t>
            </a:r>
            <a:endParaRPr/>
          </a:p>
          <a:p>
            <a:pPr indent="0" lvl="0" marL="0" rtl="0" algn="l">
              <a:lnSpc>
                <a:spcPct val="115000"/>
              </a:lnSpc>
              <a:spcBef>
                <a:spcPts val="1200"/>
              </a:spcBef>
              <a:spcAft>
                <a:spcPts val="1200"/>
              </a:spcAft>
              <a:buSzPts val="1800"/>
              <a:buNone/>
            </a:pPr>
            <a:r>
              <a:t/>
            </a:r>
            <a:endParaRPr/>
          </a:p>
        </p:txBody>
      </p:sp>
      <p:sp>
        <p:nvSpPr>
          <p:cNvPr id="482" name="Google Shape;48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ADVANTAGES OF SURROGATE KEYS</a:t>
            </a:r>
            <a:endParaRPr/>
          </a:p>
        </p:txBody>
      </p:sp>
      <p:sp>
        <p:nvSpPr>
          <p:cNvPr id="488" name="Google Shape;488;p44"/>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Immutability: filled in with one value once and for all(except in extraordinary situations)</a:t>
            </a:r>
            <a:endParaRPr/>
          </a:p>
          <a:p>
            <a:pPr indent="-342900" lvl="0" marL="457200" rtl="0" algn="l">
              <a:lnSpc>
                <a:spcPct val="115000"/>
              </a:lnSpc>
              <a:spcBef>
                <a:spcPts val="0"/>
              </a:spcBef>
              <a:spcAft>
                <a:spcPts val="0"/>
              </a:spcAft>
              <a:buSzPts val="1800"/>
              <a:buChar char="●"/>
            </a:pPr>
            <a:r>
              <a:rPr lang="ru"/>
              <a:t>Guaranteed uniqueness: because the value is generated by auto-increment, repetition of values is excluded</a:t>
            </a:r>
            <a:endParaRPr/>
          </a:p>
          <a:p>
            <a:pPr indent="-342900" lvl="0" marL="457200" rtl="0" algn="l">
              <a:lnSpc>
                <a:spcPct val="115000"/>
              </a:lnSpc>
              <a:spcBef>
                <a:spcPts val="0"/>
              </a:spcBef>
              <a:spcAft>
                <a:spcPts val="0"/>
              </a:spcAft>
              <a:buSzPts val="1800"/>
              <a:buChar char="●"/>
            </a:pPr>
            <a:r>
              <a:rPr lang="ru"/>
              <a:t>Flexibility: since such a key does not carry any informative load, it can be freely replaced</a:t>
            </a:r>
            <a:endParaRPr/>
          </a:p>
          <a:p>
            <a:pPr indent="-342900" lvl="0" marL="457200" rtl="0" algn="l">
              <a:lnSpc>
                <a:spcPct val="115000"/>
              </a:lnSpc>
              <a:spcBef>
                <a:spcPts val="0"/>
              </a:spcBef>
              <a:spcAft>
                <a:spcPts val="0"/>
              </a:spcAft>
              <a:buSzPts val="1800"/>
              <a:buChar char="●"/>
            </a:pPr>
            <a:r>
              <a:rPr lang="ru"/>
              <a:t>Easier to program: allows you not to tie on the structure of a specific database. Especially convenient for languages with statictyping</a:t>
            </a:r>
            <a:endParaRPr/>
          </a:p>
          <a:p>
            <a:pPr indent="-342900" lvl="0" marL="457200" rtl="0" algn="l">
              <a:lnSpc>
                <a:spcPct val="115000"/>
              </a:lnSpc>
              <a:spcBef>
                <a:spcPts val="0"/>
              </a:spcBef>
              <a:spcAft>
                <a:spcPts val="0"/>
              </a:spcAft>
              <a:buSzPts val="1800"/>
              <a:buChar char="●"/>
            </a:pPr>
            <a:r>
              <a:rPr lang="ru"/>
              <a:t>Efficiency: more convenient when creating links to other tables</a:t>
            </a:r>
            <a:endParaRPr/>
          </a:p>
        </p:txBody>
      </p:sp>
      <p:sp>
        <p:nvSpPr>
          <p:cNvPr id="489" name="Google Shape;48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DISADVANTAGES OF SURROGATE KEYS</a:t>
            </a:r>
            <a:endParaRPr/>
          </a:p>
        </p:txBody>
      </p:sp>
      <p:sp>
        <p:nvSpPr>
          <p:cNvPr id="495" name="Google Shape;495;p4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lnSpcReduction="10000"/>
          </a:bodyPr>
          <a:lstStyle/>
          <a:p>
            <a:pPr indent="-342898" lvl="0" marL="457200" rtl="0" algn="l">
              <a:lnSpc>
                <a:spcPct val="115000"/>
              </a:lnSpc>
              <a:spcBef>
                <a:spcPts val="0"/>
              </a:spcBef>
              <a:spcAft>
                <a:spcPts val="0"/>
              </a:spcAft>
              <a:buSzPts val="1800"/>
              <a:buChar char="●"/>
            </a:pPr>
            <a:r>
              <a:rPr lang="ru"/>
              <a:t>Vulnerability of generators: by key numbers it is possible to find out the number of new records for a certain period of time</a:t>
            </a:r>
            <a:endParaRPr/>
          </a:p>
          <a:p>
            <a:pPr indent="-342898" lvl="0" marL="457200" rtl="0" algn="l">
              <a:lnSpc>
                <a:spcPct val="115000"/>
              </a:lnSpc>
              <a:spcBef>
                <a:spcPts val="0"/>
              </a:spcBef>
              <a:spcAft>
                <a:spcPts val="0"/>
              </a:spcAft>
              <a:buSzPts val="1800"/>
              <a:buChar char="●"/>
            </a:pPr>
            <a:r>
              <a:rPr lang="ru"/>
              <a:t>Uninformativeness: manual database check becomes more complicated</a:t>
            </a:r>
            <a:endParaRPr/>
          </a:p>
          <a:p>
            <a:pPr indent="-342898" lvl="0" marL="457200" rtl="0" algn="l">
              <a:lnSpc>
                <a:spcPct val="115000"/>
              </a:lnSpc>
              <a:spcBef>
                <a:spcPts val="0"/>
              </a:spcBef>
              <a:spcAft>
                <a:spcPts val="0"/>
              </a:spcAft>
              <a:buSzPts val="1800"/>
              <a:buChar char="●"/>
            </a:pPr>
            <a:r>
              <a:rPr lang="ru"/>
              <a:t>Induces the administrator to skip normalization: instead of breaking the relationship into several relationships and carefully taking into account all the connections, the temptation is great to simply create a surrogate key</a:t>
            </a:r>
            <a:endParaRPr/>
          </a:p>
          <a:p>
            <a:pPr indent="-342898" lvl="0" marL="457200" rtl="0" algn="l">
              <a:lnSpc>
                <a:spcPct val="115000"/>
              </a:lnSpc>
              <a:spcBef>
                <a:spcPts val="0"/>
              </a:spcBef>
              <a:spcAft>
                <a:spcPts val="0"/>
              </a:spcAft>
              <a:buSzPts val="1800"/>
              <a:buChar char="●"/>
            </a:pPr>
            <a:r>
              <a:rPr lang="ru"/>
              <a:t>Optimization issues: the need to maintain both surrogate and natural keys (we will talk about this in Lecture 6)</a:t>
            </a:r>
            <a:endParaRPr/>
          </a:p>
          <a:p>
            <a:pPr indent="-342898" lvl="0" marL="457200" rtl="0" algn="l">
              <a:lnSpc>
                <a:spcPct val="115000"/>
              </a:lnSpc>
              <a:spcBef>
                <a:spcPts val="0"/>
              </a:spcBef>
              <a:spcAft>
                <a:spcPts val="0"/>
              </a:spcAft>
              <a:buSzPts val="1800"/>
              <a:buChar char="●"/>
            </a:pPr>
            <a:r>
              <a:rPr lang="ru"/>
              <a:t>Unwitting binding of the developer to the behavior of the key generator in a specific DBMS</a:t>
            </a:r>
            <a:endParaRPr/>
          </a:p>
        </p:txBody>
      </p:sp>
      <p:sp>
        <p:nvSpPr>
          <p:cNvPr id="496" name="Google Shape;49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FOREIGN KEY</a:t>
            </a:r>
            <a:endParaRPr/>
          </a:p>
        </p:txBody>
      </p:sp>
      <p:sp>
        <p:nvSpPr>
          <p:cNvPr id="502" name="Google Shape;502;p4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2118"/>
              <a:buNone/>
            </a:pPr>
            <a:r>
              <a:rPr lang="ru"/>
              <a:t>Let 1 and 2 be two variable relations, not necessarily different. The foreign key of FK in 2 is a subset of the attributes of variable 2 such that the following requirements are met:</a:t>
            </a:r>
            <a:endParaRPr/>
          </a:p>
          <a:p>
            <a:pPr indent="0" lvl="0" marL="0" rtl="0" algn="l">
              <a:lnSpc>
                <a:spcPct val="115000"/>
              </a:lnSpc>
              <a:spcBef>
                <a:spcPts val="1200"/>
              </a:spcBef>
              <a:spcAft>
                <a:spcPts val="0"/>
              </a:spcAft>
              <a:buSzPts val="2118"/>
              <a:buNone/>
            </a:pPr>
            <a:r>
              <a:rPr lang="ru"/>
              <a:t>There is a potential PK key in the relation variable 1 such that PK and FK match exactly up to the renaming of attributes</a:t>
            </a:r>
            <a:endParaRPr/>
          </a:p>
          <a:p>
            <a:pPr indent="0" lvl="0" marL="0" rtl="0" algn="l">
              <a:lnSpc>
                <a:spcPct val="115000"/>
              </a:lnSpc>
              <a:spcBef>
                <a:spcPts val="1200"/>
              </a:spcBef>
              <a:spcAft>
                <a:spcPts val="0"/>
              </a:spcAft>
              <a:buSzPts val="2118"/>
              <a:buNone/>
            </a:pPr>
            <a:r>
              <a:rPr lang="ru"/>
              <a:t>At any given time, each value of FK in the current value 2 is identical to the value of PK in some tuple in the current value 1 In other words, at any given time , the set of all values of FK in 2 is a subset of the values of PK in 1</a:t>
            </a:r>
            <a:endParaRPr/>
          </a:p>
          <a:p>
            <a:pPr indent="0" lvl="0" marL="0" rtl="0" algn="l">
              <a:lnSpc>
                <a:spcPct val="115000"/>
              </a:lnSpc>
              <a:spcBef>
                <a:spcPts val="1200"/>
              </a:spcBef>
              <a:spcAft>
                <a:spcPts val="1200"/>
              </a:spcAft>
              <a:buSzPts val="2118"/>
              <a:buNone/>
            </a:pPr>
            <a:r>
              <a:t/>
            </a:r>
            <a:endParaRPr/>
          </a:p>
        </p:txBody>
      </p:sp>
      <p:sp>
        <p:nvSpPr>
          <p:cNvPr id="503" name="Google Shape;50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8518"/>
              <a:buNone/>
            </a:pPr>
            <a:r>
              <a:rPr lang="ru"/>
              <a:t>FOREIGN KEY</a:t>
            </a:r>
            <a:endParaRPr/>
          </a:p>
          <a:p>
            <a:pPr indent="0" lvl="0" marL="0" rtl="0" algn="l">
              <a:lnSpc>
                <a:spcPct val="100000"/>
              </a:lnSpc>
              <a:spcBef>
                <a:spcPts val="0"/>
              </a:spcBef>
              <a:spcAft>
                <a:spcPts val="0"/>
              </a:spcAft>
              <a:buSzPct val="118518"/>
              <a:buNone/>
            </a:pPr>
            <a:r>
              <a:t/>
            </a:r>
            <a:endParaRPr/>
          </a:p>
        </p:txBody>
      </p:sp>
      <p:sp>
        <p:nvSpPr>
          <p:cNvPr id="509" name="Google Shape;509;p47"/>
          <p:cNvSpPr txBox="1"/>
          <p:nvPr>
            <p:ph idx="1" type="body"/>
          </p:nvPr>
        </p:nvSpPr>
        <p:spPr>
          <a:xfrm>
            <a:off x="387900" y="1489825"/>
            <a:ext cx="8368200" cy="7863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Relation 1, containing a potential key, is called the main, target, or parent</a:t>
            </a:r>
            <a:endParaRPr/>
          </a:p>
          <a:p>
            <a:pPr indent="-342900" lvl="0" marL="457200" rtl="0" algn="l">
              <a:lnSpc>
                <a:spcPct val="115000"/>
              </a:lnSpc>
              <a:spcBef>
                <a:spcPts val="0"/>
              </a:spcBef>
              <a:spcAft>
                <a:spcPts val="0"/>
              </a:spcAft>
              <a:buSzPts val="1800"/>
              <a:buChar char="●"/>
            </a:pPr>
            <a:r>
              <a:rPr lang="ru"/>
              <a:t>Relation 2, containing a foreign key, is called subordinate or child</a:t>
            </a:r>
            <a:endParaRPr/>
          </a:p>
        </p:txBody>
      </p:sp>
      <p:sp>
        <p:nvSpPr>
          <p:cNvPr id="510" name="Google Shape;51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511" name="Google Shape;511;p47"/>
          <p:cNvPicPr preferRelativeResize="0"/>
          <p:nvPr/>
        </p:nvPicPr>
        <p:blipFill rotWithShape="1">
          <a:blip r:embed="rId3">
            <a:alphaModFix/>
          </a:blip>
          <a:srcRect b="0" l="-1939" r="41523" t="0"/>
          <a:stretch/>
        </p:blipFill>
        <p:spPr>
          <a:xfrm>
            <a:off x="467300" y="2621825"/>
            <a:ext cx="2496851" cy="1167625"/>
          </a:xfrm>
          <a:prstGeom prst="rect">
            <a:avLst/>
          </a:prstGeom>
          <a:noFill/>
          <a:ln>
            <a:noFill/>
          </a:ln>
        </p:spPr>
      </p:pic>
      <p:pic>
        <p:nvPicPr>
          <p:cNvPr id="512" name="Google Shape;512;p47"/>
          <p:cNvPicPr preferRelativeResize="0"/>
          <p:nvPr/>
        </p:nvPicPr>
        <p:blipFill>
          <a:blip r:embed="rId4">
            <a:alphaModFix/>
          </a:blip>
          <a:stretch>
            <a:fillRect/>
          </a:stretch>
        </p:blipFill>
        <p:spPr>
          <a:xfrm>
            <a:off x="3674800" y="2412700"/>
            <a:ext cx="4640200" cy="2329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NORMAL FORM</a:t>
            </a:r>
            <a:endParaRPr/>
          </a:p>
        </p:txBody>
      </p:sp>
      <p:sp>
        <p:nvSpPr>
          <p:cNvPr id="518" name="Google Shape;518;p48"/>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Normal form is a property of a relationship in a relational data model that characterizes it from the point of view of redundancy, potentially leading to logically erroneous results of sampling or data modification</a:t>
            </a:r>
            <a:endParaRPr/>
          </a:p>
          <a:p>
            <a:pPr indent="-342900" lvl="0" marL="457200" rtl="0" algn="l">
              <a:lnSpc>
                <a:spcPct val="115000"/>
              </a:lnSpc>
              <a:spcBef>
                <a:spcPts val="0"/>
              </a:spcBef>
              <a:spcAft>
                <a:spcPts val="0"/>
              </a:spcAft>
              <a:buSzPts val="1800"/>
              <a:buChar char="●"/>
            </a:pPr>
            <a:r>
              <a:rPr lang="ru"/>
              <a:t>The normal form is defined as a set of requirements that the relation must satisfy</a:t>
            </a:r>
            <a:endParaRPr/>
          </a:p>
          <a:p>
            <a:pPr indent="-342900" lvl="0" marL="457200" rtl="0" algn="l">
              <a:lnSpc>
                <a:spcPct val="115000"/>
              </a:lnSpc>
              <a:spcBef>
                <a:spcPts val="0"/>
              </a:spcBef>
              <a:spcAft>
                <a:spcPts val="0"/>
              </a:spcAft>
              <a:buSzPts val="1800"/>
              <a:buChar char="●"/>
            </a:pPr>
            <a:r>
              <a:rPr lang="ru"/>
              <a:t>Bringing the database to normal form – normalization</a:t>
            </a:r>
            <a:endParaRPr/>
          </a:p>
          <a:p>
            <a:pPr indent="-342900" lvl="0" marL="457200" rtl="0" algn="l">
              <a:lnSpc>
                <a:spcPct val="115000"/>
              </a:lnSpc>
              <a:spcBef>
                <a:spcPts val="0"/>
              </a:spcBef>
              <a:spcAft>
                <a:spcPts val="0"/>
              </a:spcAft>
              <a:buSzPts val="1800"/>
              <a:buChar char="●"/>
            </a:pPr>
            <a:r>
              <a:rPr lang="ru"/>
              <a:t>Each following form includes the limitations of the previous ones</a:t>
            </a:r>
            <a:endParaRPr/>
          </a:p>
        </p:txBody>
      </p:sp>
      <p:sp>
        <p:nvSpPr>
          <p:cNvPr id="519" name="Google Shape;51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bf0cd3c7e2_0_20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Count</a:t>
            </a:r>
            <a:endParaRPr/>
          </a:p>
        </p:txBody>
      </p:sp>
      <p:sp>
        <p:nvSpPr>
          <p:cNvPr id="98" name="Google Shape;98;g2bf0cd3c7e2_0_2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
        <p:nvSpPr>
          <p:cNvPr id="99" name="Google Shape;99;g2bf0cd3c7e2_0_200"/>
          <p:cNvSpPr txBox="1"/>
          <p:nvPr>
            <p:ph idx="1" type="body"/>
          </p:nvPr>
        </p:nvSpPr>
        <p:spPr>
          <a:xfrm>
            <a:off x="387900" y="1489825"/>
            <a:ext cx="3457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count(*) as total_rows</a:t>
            </a:r>
            <a:endParaRPr/>
          </a:p>
          <a:p>
            <a:pPr indent="0" lvl="0" marL="0" rtl="0" algn="l">
              <a:spcBef>
                <a:spcPts val="0"/>
              </a:spcBef>
              <a:spcAft>
                <a:spcPts val="0"/>
              </a:spcAft>
              <a:buNone/>
            </a:pPr>
            <a:r>
              <a:rPr lang="ru"/>
              <a:t>    FROM new_employees;</a:t>
            </a:r>
            <a:endParaRPr/>
          </a:p>
          <a:p>
            <a:pPr indent="0" lvl="0" marL="0" rtl="0" algn="l">
              <a:spcBef>
                <a:spcPts val="0"/>
              </a:spcBef>
              <a:spcAft>
                <a:spcPts val="0"/>
              </a:spcAft>
              <a:buNone/>
            </a:pPr>
            <a:r>
              <a:t/>
            </a:r>
            <a:endParaRPr/>
          </a:p>
        </p:txBody>
      </p:sp>
      <p:pic>
        <p:nvPicPr>
          <p:cNvPr id="100" name="Google Shape;100;g2bf0cd3c7e2_0_200"/>
          <p:cNvPicPr preferRelativeResize="0"/>
          <p:nvPr/>
        </p:nvPicPr>
        <p:blipFill>
          <a:blip r:embed="rId3">
            <a:alphaModFix/>
          </a:blip>
          <a:stretch>
            <a:fillRect/>
          </a:stretch>
        </p:blipFill>
        <p:spPr>
          <a:xfrm>
            <a:off x="959900" y="2422876"/>
            <a:ext cx="7598624" cy="2145850"/>
          </a:xfrm>
          <a:prstGeom prst="rect">
            <a:avLst/>
          </a:prstGeom>
          <a:noFill/>
          <a:ln>
            <a:noFill/>
          </a:ln>
        </p:spPr>
      </p:pic>
      <p:pic>
        <p:nvPicPr>
          <p:cNvPr id="101" name="Google Shape;101;g2bf0cd3c7e2_0_200"/>
          <p:cNvPicPr preferRelativeResize="0"/>
          <p:nvPr/>
        </p:nvPicPr>
        <p:blipFill>
          <a:blip r:embed="rId4">
            <a:alphaModFix/>
          </a:blip>
          <a:stretch>
            <a:fillRect/>
          </a:stretch>
        </p:blipFill>
        <p:spPr>
          <a:xfrm>
            <a:off x="6002525" y="752250"/>
            <a:ext cx="2084150" cy="791975"/>
          </a:xfrm>
          <a:prstGeom prst="rect">
            <a:avLst/>
          </a:prstGeom>
          <a:noFill/>
          <a:ln>
            <a:noFill/>
          </a:ln>
        </p:spPr>
      </p:pic>
      <p:sp>
        <p:nvSpPr>
          <p:cNvPr id="102" name="Google Shape;102;g2bf0cd3c7e2_0_200"/>
          <p:cNvSpPr/>
          <p:nvPr/>
        </p:nvSpPr>
        <p:spPr>
          <a:xfrm>
            <a:off x="6862800" y="1764500"/>
            <a:ext cx="363600" cy="53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DATABASE NORMALIZATION</a:t>
            </a:r>
            <a:endParaRPr/>
          </a:p>
        </p:txBody>
      </p:sp>
      <p:sp>
        <p:nvSpPr>
          <p:cNvPr id="525" name="Google Shape;525;p49"/>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2118"/>
              <a:buNone/>
            </a:pPr>
            <a:r>
              <a:rPr lang="ru"/>
              <a:t>Intended:</a:t>
            </a:r>
            <a:endParaRPr/>
          </a:p>
          <a:p>
            <a:pPr indent="457200" lvl="0" marL="0" rtl="0" algn="l">
              <a:lnSpc>
                <a:spcPct val="115000"/>
              </a:lnSpc>
              <a:spcBef>
                <a:spcPts val="1200"/>
              </a:spcBef>
              <a:spcAft>
                <a:spcPts val="0"/>
              </a:spcAft>
              <a:buSzPts val="2118"/>
              <a:buNone/>
            </a:pPr>
            <a:r>
              <a:rPr lang="ru"/>
              <a:t>Minimizing logical redundancy</a:t>
            </a:r>
            <a:endParaRPr/>
          </a:p>
          <a:p>
            <a:pPr indent="457200" lvl="0" marL="0" rtl="0" algn="l">
              <a:lnSpc>
                <a:spcPct val="115000"/>
              </a:lnSpc>
              <a:spcBef>
                <a:spcPts val="1200"/>
              </a:spcBef>
              <a:spcAft>
                <a:spcPts val="0"/>
              </a:spcAft>
              <a:buSzPts val="2118"/>
              <a:buNone/>
            </a:pPr>
            <a:r>
              <a:rPr lang="ru"/>
              <a:t>Reducing potential inconsistency</a:t>
            </a:r>
            <a:endParaRPr/>
          </a:p>
          <a:p>
            <a:pPr indent="0" lvl="0" marL="0" rtl="0" algn="l">
              <a:lnSpc>
                <a:spcPct val="115000"/>
              </a:lnSpc>
              <a:spcBef>
                <a:spcPts val="1200"/>
              </a:spcBef>
              <a:spcAft>
                <a:spcPts val="0"/>
              </a:spcAft>
              <a:buSzPts val="2118"/>
              <a:buNone/>
            </a:pPr>
            <a:r>
              <a:rPr lang="ru"/>
              <a:t>Not intended for:</a:t>
            </a:r>
            <a:endParaRPr/>
          </a:p>
          <a:p>
            <a:pPr indent="0" lvl="0" marL="457200" rtl="0" algn="l">
              <a:lnSpc>
                <a:spcPct val="115000"/>
              </a:lnSpc>
              <a:spcBef>
                <a:spcPts val="1200"/>
              </a:spcBef>
              <a:spcAft>
                <a:spcPts val="0"/>
              </a:spcAft>
              <a:buSzPts val="2118"/>
              <a:buNone/>
            </a:pPr>
            <a:r>
              <a:rPr lang="ru"/>
              <a:t>Decrease/increase in DB performance</a:t>
            </a:r>
            <a:endParaRPr/>
          </a:p>
          <a:p>
            <a:pPr indent="457200" lvl="0" marL="0" rtl="0" algn="l">
              <a:lnSpc>
                <a:spcPct val="115000"/>
              </a:lnSpc>
              <a:spcBef>
                <a:spcPts val="1200"/>
              </a:spcBef>
              <a:spcAft>
                <a:spcPts val="0"/>
              </a:spcAft>
              <a:buSzPts val="2118"/>
              <a:buNone/>
            </a:pPr>
            <a:r>
              <a:rPr lang="ru"/>
              <a:t>Decrease / increase in the physical volume of the database</a:t>
            </a:r>
            <a:endParaRPr/>
          </a:p>
          <a:p>
            <a:pPr indent="0" lvl="0" marL="0" rtl="0" algn="l">
              <a:lnSpc>
                <a:spcPct val="115000"/>
              </a:lnSpc>
              <a:spcBef>
                <a:spcPts val="1200"/>
              </a:spcBef>
              <a:spcAft>
                <a:spcPts val="1200"/>
              </a:spcAft>
              <a:buSzPts val="2118"/>
              <a:buNone/>
            </a:pPr>
            <a:r>
              <a:t/>
            </a:r>
            <a:endParaRPr/>
          </a:p>
        </p:txBody>
      </p:sp>
      <p:sp>
        <p:nvSpPr>
          <p:cNvPr id="526" name="Google Shape;52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SzPts val="3200"/>
              <a:buNone/>
            </a:pPr>
            <a:r>
              <a:rPr lang="ru"/>
              <a:t>DATABASE NORMALIZATION</a:t>
            </a:r>
            <a:endParaRPr/>
          </a:p>
        </p:txBody>
      </p:sp>
      <p:sp>
        <p:nvSpPr>
          <p:cNvPr id="532" name="Google Shape;532;p5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Exclusion of certain types of redundancy</a:t>
            </a:r>
            <a:endParaRPr/>
          </a:p>
          <a:p>
            <a:pPr indent="-342900" lvl="0" marL="457200" rtl="0" algn="l">
              <a:lnSpc>
                <a:spcPct val="115000"/>
              </a:lnSpc>
              <a:spcBef>
                <a:spcPts val="0"/>
              </a:spcBef>
              <a:spcAft>
                <a:spcPts val="0"/>
              </a:spcAft>
              <a:buSzPts val="1800"/>
              <a:buChar char="●"/>
            </a:pPr>
            <a:r>
              <a:rPr lang="ru"/>
              <a:t>Elimination of some anomalies* Updates</a:t>
            </a:r>
            <a:endParaRPr/>
          </a:p>
          <a:p>
            <a:pPr indent="-342900" lvl="0" marL="457200" rtl="0" algn="l">
              <a:lnSpc>
                <a:spcPct val="115000"/>
              </a:lnSpc>
              <a:spcBef>
                <a:spcPts val="0"/>
              </a:spcBef>
              <a:spcAft>
                <a:spcPts val="0"/>
              </a:spcAft>
              <a:buSzPts val="1800"/>
              <a:buChar char="●"/>
            </a:pPr>
            <a:r>
              <a:rPr lang="ru"/>
              <a:t>Development of a database project that is:</a:t>
            </a:r>
            <a:endParaRPr/>
          </a:p>
          <a:p>
            <a:pPr indent="-317500" lvl="1" marL="914400" rtl="0" algn="l">
              <a:lnSpc>
                <a:spcPct val="115000"/>
              </a:lnSpc>
              <a:spcBef>
                <a:spcPts val="0"/>
              </a:spcBef>
              <a:spcAft>
                <a:spcPts val="0"/>
              </a:spcAft>
              <a:buSzPts val="1400"/>
              <a:buChar char="○"/>
            </a:pPr>
            <a:r>
              <a:rPr lang="ru"/>
              <a:t>High-quality representation of the real world</a:t>
            </a:r>
            <a:endParaRPr/>
          </a:p>
          <a:p>
            <a:pPr indent="-317500" lvl="1" marL="914400" rtl="0" algn="l">
              <a:lnSpc>
                <a:spcPct val="115000"/>
              </a:lnSpc>
              <a:spcBef>
                <a:spcPts val="0"/>
              </a:spcBef>
              <a:spcAft>
                <a:spcPts val="0"/>
              </a:spcAft>
              <a:buSzPts val="1400"/>
              <a:buChar char="○"/>
            </a:pPr>
            <a:r>
              <a:rPr lang="ru"/>
              <a:t>Intuitive</a:t>
            </a:r>
            <a:endParaRPr/>
          </a:p>
          <a:p>
            <a:pPr indent="-317500" lvl="1" marL="914400" rtl="0" algn="l">
              <a:lnSpc>
                <a:spcPct val="115000"/>
              </a:lnSpc>
              <a:spcBef>
                <a:spcPts val="0"/>
              </a:spcBef>
              <a:spcAft>
                <a:spcPts val="0"/>
              </a:spcAft>
              <a:buSzPts val="1400"/>
              <a:buChar char="○"/>
            </a:pPr>
            <a:r>
              <a:rPr lang="ru"/>
              <a:t>Easy to expand in the future</a:t>
            </a:r>
            <a:endParaRPr/>
          </a:p>
          <a:p>
            <a:pPr indent="-342900" lvl="0" marL="457200" rtl="0" algn="l">
              <a:lnSpc>
                <a:spcPct val="115000"/>
              </a:lnSpc>
              <a:spcBef>
                <a:spcPts val="0"/>
              </a:spcBef>
              <a:spcAft>
                <a:spcPts val="0"/>
              </a:spcAft>
              <a:buSzPts val="1800"/>
              <a:buChar char="●"/>
            </a:pPr>
            <a:r>
              <a:rPr lang="ru"/>
              <a:t>Simplification of the procedure for applying the necessary integrity constraints</a:t>
            </a:r>
            <a:endParaRPr/>
          </a:p>
          <a:p>
            <a:pPr indent="0" lvl="0" marL="0" rtl="0" algn="l">
              <a:lnSpc>
                <a:spcPct val="115000"/>
              </a:lnSpc>
              <a:spcBef>
                <a:spcPts val="1200"/>
              </a:spcBef>
              <a:spcAft>
                <a:spcPts val="1200"/>
              </a:spcAft>
              <a:buSzPts val="1800"/>
              <a:buNone/>
            </a:pPr>
            <a:r>
              <a:t/>
            </a:r>
            <a:endParaRPr/>
          </a:p>
        </p:txBody>
      </p:sp>
      <p:sp>
        <p:nvSpPr>
          <p:cNvPr id="533" name="Google Shape;53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 ANOMALIES</a:t>
            </a:r>
            <a:endParaRPr/>
          </a:p>
        </p:txBody>
      </p:sp>
      <p:sp>
        <p:nvSpPr>
          <p:cNvPr id="539" name="Google Shape;539;p5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The situation in the DB table is such that:</a:t>
            </a:r>
            <a:endParaRPr/>
          </a:p>
          <a:p>
            <a:pPr indent="457200" lvl="0" marL="0" rtl="0" algn="l">
              <a:lnSpc>
                <a:spcPct val="115000"/>
              </a:lnSpc>
              <a:spcBef>
                <a:spcPts val="1200"/>
              </a:spcBef>
              <a:spcAft>
                <a:spcPts val="0"/>
              </a:spcAft>
              <a:buSzPts val="1800"/>
              <a:buNone/>
            </a:pPr>
            <a:r>
              <a:rPr lang="ru"/>
              <a:t>The work with the database is significantly complicated</a:t>
            </a:r>
            <a:endParaRPr/>
          </a:p>
          <a:p>
            <a:pPr indent="457200" lvl="0" marL="0" rtl="0" algn="l">
              <a:lnSpc>
                <a:spcPct val="115000"/>
              </a:lnSpc>
              <a:spcBef>
                <a:spcPts val="1200"/>
              </a:spcBef>
              <a:spcAft>
                <a:spcPts val="0"/>
              </a:spcAft>
              <a:buSzPts val="1800"/>
              <a:buNone/>
            </a:pPr>
            <a:r>
              <a:rPr lang="ru"/>
              <a:t>There are contradictions in the database</a:t>
            </a:r>
            <a:endParaRPr/>
          </a:p>
          <a:p>
            <a:pPr indent="0" lvl="0" marL="0" rtl="0" algn="l">
              <a:lnSpc>
                <a:spcPct val="115000"/>
              </a:lnSpc>
              <a:spcBef>
                <a:spcPts val="1200"/>
              </a:spcBef>
              <a:spcAft>
                <a:spcPts val="0"/>
              </a:spcAft>
              <a:buSzPts val="1800"/>
              <a:buNone/>
            </a:pPr>
            <a:r>
              <a:rPr lang="ru"/>
              <a:t>Reason:</a:t>
            </a:r>
            <a:endParaRPr/>
          </a:p>
          <a:p>
            <a:pPr indent="457200" lvl="0" marL="0" rtl="0" algn="l">
              <a:lnSpc>
                <a:spcPct val="115000"/>
              </a:lnSpc>
              <a:spcBef>
                <a:spcPts val="1200"/>
              </a:spcBef>
              <a:spcAft>
                <a:spcPts val="0"/>
              </a:spcAft>
              <a:buSzPts val="1800"/>
              <a:buNone/>
            </a:pPr>
            <a:r>
              <a:rPr lang="ru"/>
              <a:t>Excessive duplication of data in the table</a:t>
            </a:r>
            <a:endParaRPr/>
          </a:p>
          <a:p>
            <a:pPr indent="0" lvl="0" marL="0" rtl="0" algn="l">
              <a:lnSpc>
                <a:spcPct val="115000"/>
              </a:lnSpc>
              <a:spcBef>
                <a:spcPts val="1200"/>
              </a:spcBef>
              <a:spcAft>
                <a:spcPts val="1200"/>
              </a:spcAft>
              <a:buSzPts val="1800"/>
              <a:buNone/>
            </a:pPr>
            <a:r>
              <a:t/>
            </a:r>
            <a:endParaRPr/>
          </a:p>
        </p:txBody>
      </p:sp>
      <p:sp>
        <p:nvSpPr>
          <p:cNvPr id="540" name="Google Shape;54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MODIFICATION ANOMALIES</a:t>
            </a:r>
            <a:endParaRPr/>
          </a:p>
        </p:txBody>
      </p:sp>
      <p:sp>
        <p:nvSpPr>
          <p:cNvPr id="546" name="Google Shape;546;p52"/>
          <p:cNvSpPr txBox="1"/>
          <p:nvPr>
            <p:ph idx="1" type="body"/>
          </p:nvPr>
        </p:nvSpPr>
        <p:spPr>
          <a:xfrm>
            <a:off x="425175" y="1429200"/>
            <a:ext cx="8469900" cy="4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323"/>
              <a:buNone/>
            </a:pPr>
            <a:r>
              <a:rPr lang="ru"/>
              <a:t>Changing the data of one record entails the need to change the similar data of some more records</a:t>
            </a:r>
            <a:endParaRPr/>
          </a:p>
          <a:p>
            <a:pPr indent="0" lvl="0" marL="0" rtl="0" algn="l">
              <a:lnSpc>
                <a:spcPct val="115000"/>
              </a:lnSpc>
              <a:spcBef>
                <a:spcPts val="1200"/>
              </a:spcBef>
              <a:spcAft>
                <a:spcPts val="1200"/>
              </a:spcAft>
              <a:buSzPts val="2323"/>
              <a:buNone/>
            </a:pPr>
            <a:r>
              <a:rPr lang="ru"/>
              <a:t>Example: to change the distributor 1’s address, we have to change all the rows</a:t>
            </a:r>
            <a:endParaRPr/>
          </a:p>
        </p:txBody>
      </p:sp>
      <p:pic>
        <p:nvPicPr>
          <p:cNvPr id="547" name="Google Shape;547;p52"/>
          <p:cNvPicPr preferRelativeResize="0"/>
          <p:nvPr/>
        </p:nvPicPr>
        <p:blipFill rotWithShape="1">
          <a:blip r:embed="rId3">
            <a:alphaModFix/>
          </a:blip>
          <a:srcRect b="0" l="0" r="0" t="0"/>
          <a:stretch/>
        </p:blipFill>
        <p:spPr>
          <a:xfrm>
            <a:off x="1332163" y="2853350"/>
            <a:ext cx="6655913" cy="1910975"/>
          </a:xfrm>
          <a:prstGeom prst="rect">
            <a:avLst/>
          </a:prstGeom>
          <a:noFill/>
          <a:ln>
            <a:noFill/>
          </a:ln>
        </p:spPr>
      </p:pic>
      <p:sp>
        <p:nvSpPr>
          <p:cNvPr id="548" name="Google Shape;54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ANOMALIES OF DELETION</a:t>
            </a:r>
            <a:endParaRPr/>
          </a:p>
        </p:txBody>
      </p:sp>
      <p:sp>
        <p:nvSpPr>
          <p:cNvPr id="554" name="Google Shape;554;p53"/>
          <p:cNvSpPr txBox="1"/>
          <p:nvPr>
            <p:ph idx="1" type="body"/>
          </p:nvPr>
        </p:nvSpPr>
        <p:spPr>
          <a:xfrm>
            <a:off x="544550" y="1453950"/>
            <a:ext cx="8222100" cy="4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946"/>
              <a:buNone/>
            </a:pPr>
            <a:r>
              <a:rPr lang="ru"/>
              <a:t>Deleting certain records carries the loss of information that you did not want to delete</a:t>
            </a:r>
            <a:endParaRPr/>
          </a:p>
        </p:txBody>
      </p:sp>
      <p:sp>
        <p:nvSpPr>
          <p:cNvPr id="555" name="Google Shape;555;p53"/>
          <p:cNvSpPr txBox="1"/>
          <p:nvPr/>
        </p:nvSpPr>
        <p:spPr>
          <a:xfrm>
            <a:off x="399950" y="3971825"/>
            <a:ext cx="85113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800" u="none" cap="none" strike="noStrike">
                <a:solidFill>
                  <a:schemeClr val="dk1"/>
                </a:solidFill>
                <a:latin typeface="Roboto"/>
                <a:ea typeface="Roboto"/>
                <a:cs typeface="Roboto"/>
                <a:sym typeface="Roboto"/>
              </a:rPr>
              <a:t>We want to delete records of deliveries from supplier 2:</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ru" sz="1800" u="none" cap="none" strike="noStrike">
                <a:solidFill>
                  <a:schemeClr val="dk1"/>
                </a:solidFill>
                <a:latin typeface="Roboto"/>
                <a:ea typeface="Roboto"/>
                <a:cs typeface="Roboto"/>
                <a:sym typeface="Roboto"/>
              </a:rPr>
              <a:t>We lose all information about supplier 2, including its address</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556" name="Google Shape;556;p53"/>
          <p:cNvPicPr preferRelativeResize="0"/>
          <p:nvPr/>
        </p:nvPicPr>
        <p:blipFill rotWithShape="1">
          <a:blip r:embed="rId3">
            <a:alphaModFix/>
          </a:blip>
          <a:srcRect b="0" l="0" r="0" t="0"/>
          <a:stretch/>
        </p:blipFill>
        <p:spPr>
          <a:xfrm>
            <a:off x="2286750" y="1984750"/>
            <a:ext cx="6335918" cy="1942850"/>
          </a:xfrm>
          <a:prstGeom prst="rect">
            <a:avLst/>
          </a:prstGeom>
          <a:noFill/>
          <a:ln>
            <a:noFill/>
          </a:ln>
        </p:spPr>
      </p:pic>
      <p:sp>
        <p:nvSpPr>
          <p:cNvPr id="557" name="Google Shape;55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ANOMALIES OF ADDITION</a:t>
            </a:r>
            <a:endParaRPr/>
          </a:p>
        </p:txBody>
      </p:sp>
      <p:sp>
        <p:nvSpPr>
          <p:cNvPr id="563" name="Google Shape;563;p54"/>
          <p:cNvSpPr txBox="1"/>
          <p:nvPr>
            <p:ph idx="1" type="body"/>
          </p:nvPr>
        </p:nvSpPr>
        <p:spPr>
          <a:xfrm>
            <a:off x="543950" y="1472950"/>
            <a:ext cx="8222100" cy="652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ru"/>
              <a:t>We cannot add a new entry if the values of the primary keys are unknown</a:t>
            </a:r>
            <a:endParaRPr/>
          </a:p>
        </p:txBody>
      </p:sp>
      <p:sp>
        <p:nvSpPr>
          <p:cNvPr id="564" name="Google Shape;564;p54"/>
          <p:cNvSpPr txBox="1"/>
          <p:nvPr/>
        </p:nvSpPr>
        <p:spPr>
          <a:xfrm>
            <a:off x="428975" y="3922475"/>
            <a:ext cx="7999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800" u="none" cap="none" strike="noStrike">
                <a:solidFill>
                  <a:schemeClr val="dk1"/>
                </a:solidFill>
                <a:latin typeface="Roboto"/>
                <a:ea typeface="Roboto"/>
                <a:cs typeface="Roboto"/>
                <a:sym typeface="Roboto"/>
              </a:rPr>
              <a:t>We have signed a contract with supplier 3:</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ru" sz="1800" u="none" cap="none" strike="noStrike">
                <a:solidFill>
                  <a:schemeClr val="dk1"/>
                </a:solidFill>
                <a:latin typeface="Roboto"/>
                <a:ea typeface="Roboto"/>
                <a:cs typeface="Roboto"/>
                <a:sym typeface="Roboto"/>
              </a:rPr>
              <a:t>We cannot add information about him to the table, because there have been no deliveries yet</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chemeClr val="dk1"/>
              </a:solidFill>
              <a:latin typeface="Roboto"/>
              <a:ea typeface="Roboto"/>
              <a:cs typeface="Roboto"/>
              <a:sym typeface="Roboto"/>
            </a:endParaRPr>
          </a:p>
        </p:txBody>
      </p:sp>
      <p:pic>
        <p:nvPicPr>
          <p:cNvPr id="565" name="Google Shape;565;p54"/>
          <p:cNvPicPr preferRelativeResize="0"/>
          <p:nvPr/>
        </p:nvPicPr>
        <p:blipFill rotWithShape="1">
          <a:blip r:embed="rId3">
            <a:alphaModFix/>
          </a:blip>
          <a:srcRect b="0" l="0" r="0" t="0"/>
          <a:stretch/>
        </p:blipFill>
        <p:spPr>
          <a:xfrm>
            <a:off x="1569475" y="2068200"/>
            <a:ext cx="5718190" cy="1666875"/>
          </a:xfrm>
          <a:prstGeom prst="rect">
            <a:avLst/>
          </a:prstGeom>
          <a:noFill/>
          <a:ln>
            <a:noFill/>
          </a:ln>
        </p:spPr>
      </p:pic>
      <p:sp>
        <p:nvSpPr>
          <p:cNvPr id="566" name="Google Shape;56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DATABASE NORMALIZATION</a:t>
            </a:r>
            <a:endParaRPr/>
          </a:p>
        </p:txBody>
      </p:sp>
      <p:sp>
        <p:nvSpPr>
          <p:cNvPr id="572" name="Google Shape;572;p5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Database normalization is performed by decomposition of the relation</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ru"/>
              <a:t>Decomposition – decomposition of the original variable of the relation into several equivalent</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ru"/>
              <a:t>Decomposition is the reverse of a compound</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ru"/>
              <a:t>Decomposition is called lossless or correct if it is reversible</a:t>
            </a:r>
            <a:endParaRPr/>
          </a:p>
        </p:txBody>
      </p:sp>
      <p:sp>
        <p:nvSpPr>
          <p:cNvPr id="573" name="Google Shape;573;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NORMAL FORMS</a:t>
            </a:r>
            <a:endParaRPr/>
          </a:p>
        </p:txBody>
      </p:sp>
      <p:sp>
        <p:nvSpPr>
          <p:cNvPr id="579" name="Google Shape;579;p5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ru"/>
              <a:t>First Normal Form (1NF)</a:t>
            </a:r>
            <a:endParaRPr b="1"/>
          </a:p>
          <a:p>
            <a:pPr indent="-342900" lvl="0" marL="457200" rtl="0" algn="l">
              <a:lnSpc>
                <a:spcPct val="115000"/>
              </a:lnSpc>
              <a:spcBef>
                <a:spcPts val="0"/>
              </a:spcBef>
              <a:spcAft>
                <a:spcPts val="0"/>
              </a:spcAft>
              <a:buSzPts val="1800"/>
              <a:buChar char="●"/>
            </a:pPr>
            <a:r>
              <a:rPr b="1" lang="ru"/>
              <a:t>Second Normal Form (2NF)</a:t>
            </a:r>
            <a:endParaRPr b="1"/>
          </a:p>
          <a:p>
            <a:pPr indent="-342900" lvl="0" marL="457200" rtl="0" algn="l">
              <a:lnSpc>
                <a:spcPct val="115000"/>
              </a:lnSpc>
              <a:spcBef>
                <a:spcPts val="0"/>
              </a:spcBef>
              <a:spcAft>
                <a:spcPts val="0"/>
              </a:spcAft>
              <a:buSzPts val="1800"/>
              <a:buChar char="●"/>
            </a:pPr>
            <a:r>
              <a:rPr b="1" lang="ru"/>
              <a:t>Third Normal Form (3NF)</a:t>
            </a:r>
            <a:endParaRPr b="1"/>
          </a:p>
          <a:p>
            <a:pPr indent="-342900" lvl="0" marL="457200" rtl="0" algn="l">
              <a:lnSpc>
                <a:spcPct val="115000"/>
              </a:lnSpc>
              <a:spcBef>
                <a:spcPts val="0"/>
              </a:spcBef>
              <a:spcAft>
                <a:spcPts val="0"/>
              </a:spcAft>
              <a:buSzPts val="1800"/>
              <a:buChar char="●"/>
            </a:pPr>
            <a:r>
              <a:rPr lang="ru"/>
              <a:t>Boyce-Codd Normal Form (BCNF)</a:t>
            </a:r>
            <a:endParaRPr/>
          </a:p>
          <a:p>
            <a:pPr indent="-342900" lvl="0" marL="457200" rtl="0" algn="l">
              <a:lnSpc>
                <a:spcPct val="115000"/>
              </a:lnSpc>
              <a:spcBef>
                <a:spcPts val="0"/>
              </a:spcBef>
              <a:spcAft>
                <a:spcPts val="0"/>
              </a:spcAft>
              <a:buSzPts val="1800"/>
              <a:buChar char="●"/>
            </a:pPr>
            <a:r>
              <a:rPr lang="ru"/>
              <a:t>Fourth Normal Form (4NF)</a:t>
            </a:r>
            <a:endParaRPr/>
          </a:p>
          <a:p>
            <a:pPr indent="-342900" lvl="0" marL="457200" rtl="0" algn="l">
              <a:lnSpc>
                <a:spcPct val="115000"/>
              </a:lnSpc>
              <a:spcBef>
                <a:spcPts val="0"/>
              </a:spcBef>
              <a:spcAft>
                <a:spcPts val="0"/>
              </a:spcAft>
              <a:buSzPts val="1800"/>
              <a:buChar char="●"/>
            </a:pPr>
            <a:r>
              <a:rPr lang="ru"/>
              <a:t>Fifth Normal Form / Projection-junction Normal Form (5NF/PJNF)</a:t>
            </a:r>
            <a:endParaRPr/>
          </a:p>
          <a:p>
            <a:pPr indent="-342900" lvl="0" marL="457200" rtl="0" algn="l">
              <a:lnSpc>
                <a:spcPct val="115000"/>
              </a:lnSpc>
              <a:spcBef>
                <a:spcPts val="0"/>
              </a:spcBef>
              <a:spcAft>
                <a:spcPts val="0"/>
              </a:spcAft>
              <a:buSzPts val="1800"/>
              <a:buChar char="●"/>
            </a:pPr>
            <a:r>
              <a:rPr lang="ru"/>
              <a:t>Domain-key Normal Form (DKNF)</a:t>
            </a:r>
            <a:endParaRPr/>
          </a:p>
          <a:p>
            <a:pPr indent="-342900" lvl="0" marL="457200" rtl="0" algn="l">
              <a:lnSpc>
                <a:spcPct val="115000"/>
              </a:lnSpc>
              <a:spcBef>
                <a:spcPts val="0"/>
              </a:spcBef>
              <a:spcAft>
                <a:spcPts val="0"/>
              </a:spcAft>
              <a:buSzPts val="1800"/>
              <a:buChar char="●"/>
            </a:pPr>
            <a:r>
              <a:rPr lang="ru"/>
              <a:t>Sixth normal Form (6NF)</a:t>
            </a:r>
            <a:endParaRPr/>
          </a:p>
        </p:txBody>
      </p:sp>
      <p:sp>
        <p:nvSpPr>
          <p:cNvPr id="580" name="Google Shape;580;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THE FIRST NORMAL FORM</a:t>
            </a:r>
            <a:endParaRPr/>
          </a:p>
        </p:txBody>
      </p:sp>
      <p:sp>
        <p:nvSpPr>
          <p:cNvPr id="586" name="Google Shape;586;p5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A relation variable is in the first normal form if and only if the values of all attributes of the relation are atomic.</a:t>
            </a:r>
            <a:endParaRPr/>
          </a:p>
          <a:p>
            <a:pPr indent="-342900" lvl="0" marL="457200" rtl="0" algn="l">
              <a:lnSpc>
                <a:spcPct val="115000"/>
              </a:lnSpc>
              <a:spcBef>
                <a:spcPts val="0"/>
              </a:spcBef>
              <a:spcAft>
                <a:spcPts val="0"/>
              </a:spcAft>
              <a:buSzPts val="1800"/>
              <a:buChar char="●"/>
            </a:pPr>
            <a:r>
              <a:rPr lang="ru"/>
              <a:t>A relation is in 1NF if all its attributes are simple. All domains used contain only scalar values.</a:t>
            </a:r>
            <a:endParaRPr/>
          </a:p>
        </p:txBody>
      </p:sp>
      <p:sp>
        <p:nvSpPr>
          <p:cNvPr id="587" name="Google Shape;58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EXAMPLE</a:t>
            </a:r>
            <a:endParaRPr/>
          </a:p>
        </p:txBody>
      </p:sp>
      <p:pic>
        <p:nvPicPr>
          <p:cNvPr id="593" name="Google Shape;593;p58"/>
          <p:cNvPicPr preferRelativeResize="0"/>
          <p:nvPr/>
        </p:nvPicPr>
        <p:blipFill rotWithShape="1">
          <a:blip r:embed="rId3">
            <a:alphaModFix/>
          </a:blip>
          <a:srcRect b="0" l="0" r="0" t="0"/>
          <a:stretch/>
        </p:blipFill>
        <p:spPr>
          <a:xfrm>
            <a:off x="498600" y="1566374"/>
            <a:ext cx="8293451" cy="2513475"/>
          </a:xfrm>
          <a:prstGeom prst="rect">
            <a:avLst/>
          </a:prstGeom>
          <a:noFill/>
          <a:ln>
            <a:noFill/>
          </a:ln>
        </p:spPr>
      </p:pic>
      <p:sp>
        <p:nvSpPr>
          <p:cNvPr id="594" name="Google Shape;594;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bf0cd3c7e2_0_26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Sum</a:t>
            </a:r>
            <a:endParaRPr/>
          </a:p>
        </p:txBody>
      </p:sp>
      <p:sp>
        <p:nvSpPr>
          <p:cNvPr id="108" name="Google Shape;108;g2bf0cd3c7e2_0_2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
        <p:nvSpPr>
          <p:cNvPr id="109" name="Google Shape;109;g2bf0cd3c7e2_0_263"/>
          <p:cNvSpPr txBox="1"/>
          <p:nvPr>
            <p:ph idx="1" type="body"/>
          </p:nvPr>
        </p:nvSpPr>
        <p:spPr>
          <a:xfrm>
            <a:off x="387900" y="1346650"/>
            <a:ext cx="3457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sum(salary) as total_payments</a:t>
            </a:r>
            <a:endParaRPr/>
          </a:p>
          <a:p>
            <a:pPr indent="0" lvl="0" marL="0" rtl="0" algn="l">
              <a:spcBef>
                <a:spcPts val="0"/>
              </a:spcBef>
              <a:spcAft>
                <a:spcPts val="0"/>
              </a:spcAft>
              <a:buNone/>
            </a:pPr>
            <a:r>
              <a:rPr lang="ru"/>
              <a:t>    FROM new_employees;</a:t>
            </a:r>
            <a:endParaRPr/>
          </a:p>
          <a:p>
            <a:pPr indent="0" lvl="0" marL="0" rtl="0" algn="l">
              <a:spcBef>
                <a:spcPts val="0"/>
              </a:spcBef>
              <a:spcAft>
                <a:spcPts val="0"/>
              </a:spcAft>
              <a:buNone/>
            </a:pPr>
            <a:r>
              <a:t/>
            </a:r>
            <a:endParaRPr/>
          </a:p>
        </p:txBody>
      </p:sp>
      <p:pic>
        <p:nvPicPr>
          <p:cNvPr id="110" name="Google Shape;110;g2bf0cd3c7e2_0_263"/>
          <p:cNvPicPr preferRelativeResize="0"/>
          <p:nvPr/>
        </p:nvPicPr>
        <p:blipFill>
          <a:blip r:embed="rId3">
            <a:alphaModFix/>
          </a:blip>
          <a:stretch>
            <a:fillRect/>
          </a:stretch>
        </p:blipFill>
        <p:spPr>
          <a:xfrm>
            <a:off x="959900" y="2422876"/>
            <a:ext cx="7598624" cy="2145850"/>
          </a:xfrm>
          <a:prstGeom prst="rect">
            <a:avLst/>
          </a:prstGeom>
          <a:noFill/>
          <a:ln>
            <a:noFill/>
          </a:ln>
        </p:spPr>
      </p:pic>
      <p:sp>
        <p:nvSpPr>
          <p:cNvPr id="111" name="Google Shape;111;g2bf0cd3c7e2_0_263"/>
          <p:cNvSpPr/>
          <p:nvPr/>
        </p:nvSpPr>
        <p:spPr>
          <a:xfrm>
            <a:off x="6862800" y="1764500"/>
            <a:ext cx="363600" cy="53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12" name="Google Shape;112;g2bf0cd3c7e2_0_263"/>
          <p:cNvPicPr preferRelativeResize="0"/>
          <p:nvPr/>
        </p:nvPicPr>
        <p:blipFill>
          <a:blip r:embed="rId4">
            <a:alphaModFix/>
          </a:blip>
          <a:stretch>
            <a:fillRect/>
          </a:stretch>
        </p:blipFill>
        <p:spPr>
          <a:xfrm>
            <a:off x="6154975" y="896174"/>
            <a:ext cx="1680375" cy="6260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sp>
        <p:nvSpPr>
          <p:cNvPr id="600" name="Google Shape;600;p59"/>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01" name="Google Shape;601;p59"/>
          <p:cNvPicPr preferRelativeResize="0"/>
          <p:nvPr/>
        </p:nvPicPr>
        <p:blipFill rotWithShape="1">
          <a:blip r:embed="rId3">
            <a:alphaModFix/>
          </a:blip>
          <a:srcRect b="0" l="0" r="0" t="0"/>
          <a:stretch/>
        </p:blipFill>
        <p:spPr>
          <a:xfrm>
            <a:off x="288650" y="458450"/>
            <a:ext cx="8652102" cy="4226599"/>
          </a:xfrm>
          <a:prstGeom prst="rect">
            <a:avLst/>
          </a:prstGeom>
          <a:noFill/>
          <a:ln>
            <a:noFill/>
          </a:ln>
        </p:spPr>
      </p:pic>
      <p:sp>
        <p:nvSpPr>
          <p:cNvPr id="602" name="Google Shape;602;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THE SECOND NORMAL FORM</a:t>
            </a:r>
            <a:endParaRPr/>
          </a:p>
        </p:txBody>
      </p:sp>
      <p:sp>
        <p:nvSpPr>
          <p:cNvPr id="608" name="Google Shape;608;p6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A relation variable is in the second normal form if and only if it is in the first normal form, and each non-key attribute is minimally functionally dependent on a potential key</a:t>
            </a:r>
            <a:endParaRPr/>
          </a:p>
          <a:p>
            <a:pPr indent="-342900" lvl="0" marL="457200" rtl="0" algn="l">
              <a:lnSpc>
                <a:spcPct val="115000"/>
              </a:lnSpc>
              <a:spcBef>
                <a:spcPts val="0"/>
              </a:spcBef>
              <a:spcAft>
                <a:spcPts val="0"/>
              </a:spcAft>
              <a:buSzPts val="1800"/>
              <a:buChar char="●"/>
            </a:pPr>
            <a:r>
              <a:rPr lang="ru"/>
              <a:t>The functional relationship between the sets of attributes X and Y means that for any valid set of tuples , the following is true in this respect: if two tuples coincide in the value of X, then they coincide in the value of Y</a:t>
            </a:r>
            <a:endParaRPr/>
          </a:p>
          <a:p>
            <a:pPr indent="-342900" lvl="0" marL="457200" rtl="0" algn="l">
              <a:lnSpc>
                <a:spcPct val="115000"/>
              </a:lnSpc>
              <a:spcBef>
                <a:spcPts val="0"/>
              </a:spcBef>
              <a:spcAft>
                <a:spcPts val="0"/>
              </a:spcAft>
              <a:buSzPts val="1800"/>
              <a:buChar char="●"/>
            </a:pPr>
            <a:r>
              <a:rPr lang="ru"/>
              <a:t>Minimal functional dependency means that the primary key does not contain a smaller subset of attributes, relations which can also be derived from this functional dependency</a:t>
            </a:r>
            <a:endParaRPr/>
          </a:p>
        </p:txBody>
      </p:sp>
      <p:sp>
        <p:nvSpPr>
          <p:cNvPr id="609" name="Google Shape;60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Example</a:t>
            </a:r>
            <a:endParaRPr/>
          </a:p>
        </p:txBody>
      </p:sp>
      <p:sp>
        <p:nvSpPr>
          <p:cNvPr id="615" name="Google Shape;615;p61"/>
          <p:cNvSpPr txBox="1"/>
          <p:nvPr>
            <p:ph idx="1" type="body"/>
          </p:nvPr>
        </p:nvSpPr>
        <p:spPr>
          <a:xfrm>
            <a:off x="387900" y="3343349"/>
            <a:ext cx="8368200" cy="122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ru"/>
              <a:t>Author and Composer depend only on Group and Song, not on CD name</a:t>
            </a:r>
            <a:endParaRPr/>
          </a:p>
        </p:txBody>
      </p:sp>
      <p:pic>
        <p:nvPicPr>
          <p:cNvPr id="616" name="Google Shape;616;p61"/>
          <p:cNvPicPr preferRelativeResize="0"/>
          <p:nvPr/>
        </p:nvPicPr>
        <p:blipFill rotWithShape="1">
          <a:blip r:embed="rId3">
            <a:alphaModFix/>
          </a:blip>
          <a:srcRect b="17754" l="4238" r="5386" t="8608"/>
          <a:stretch/>
        </p:blipFill>
        <p:spPr>
          <a:xfrm>
            <a:off x="439900" y="1261425"/>
            <a:ext cx="8264198" cy="1801976"/>
          </a:xfrm>
          <a:prstGeom prst="rect">
            <a:avLst/>
          </a:prstGeom>
          <a:noFill/>
          <a:ln>
            <a:noFill/>
          </a:ln>
        </p:spPr>
      </p:pic>
      <p:sp>
        <p:nvSpPr>
          <p:cNvPr id="617" name="Google Shape;617;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sp>
        <p:nvSpPr>
          <p:cNvPr id="623" name="Google Shape;623;p62"/>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24" name="Google Shape;624;p62"/>
          <p:cNvPicPr preferRelativeResize="0"/>
          <p:nvPr/>
        </p:nvPicPr>
        <p:blipFill rotWithShape="1">
          <a:blip r:embed="rId3">
            <a:alphaModFix/>
          </a:blip>
          <a:srcRect b="4760" l="2111" r="5287" t="1894"/>
          <a:stretch/>
        </p:blipFill>
        <p:spPr>
          <a:xfrm>
            <a:off x="443176" y="635114"/>
            <a:ext cx="8134227" cy="3714186"/>
          </a:xfrm>
          <a:prstGeom prst="rect">
            <a:avLst/>
          </a:prstGeom>
          <a:noFill/>
          <a:ln>
            <a:noFill/>
          </a:ln>
        </p:spPr>
      </p:pic>
      <p:sp>
        <p:nvSpPr>
          <p:cNvPr id="625" name="Google Shape;625;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THE THIRD NORMAL FORM</a:t>
            </a:r>
            <a:endParaRPr/>
          </a:p>
        </p:txBody>
      </p:sp>
      <p:sp>
        <p:nvSpPr>
          <p:cNvPr id="631" name="Google Shape;631;p6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A relation variable is in the third normal form (3NF) if and only if it is in the second normal form, and each non-key attribute is non-transitively functionally dependent on the primary key</a:t>
            </a:r>
            <a:endParaRPr/>
          </a:p>
          <a:p>
            <a:pPr indent="0" lvl="0" marL="0" rtl="0" algn="l">
              <a:lnSpc>
                <a:spcPct val="115000"/>
              </a:lnSpc>
              <a:spcBef>
                <a:spcPts val="1200"/>
              </a:spcBef>
              <a:spcAft>
                <a:spcPts val="0"/>
              </a:spcAft>
              <a:buSzPts val="1800"/>
              <a:buNone/>
            </a:pPr>
            <a:r>
              <a:rPr lang="ru"/>
              <a:t>In other words, each non-key field must contain information about the key, the full key, and nothing but the key</a:t>
            </a:r>
            <a:endParaRPr/>
          </a:p>
          <a:p>
            <a:pPr indent="0" lvl="0" marL="0" rtl="0" algn="l">
              <a:lnSpc>
                <a:spcPct val="115000"/>
              </a:lnSpc>
              <a:spcBef>
                <a:spcPts val="1200"/>
              </a:spcBef>
              <a:spcAft>
                <a:spcPts val="1200"/>
              </a:spcAft>
              <a:buSzPts val="1800"/>
              <a:buNone/>
            </a:pPr>
            <a:r>
              <a:t/>
            </a:r>
            <a:endParaRPr/>
          </a:p>
        </p:txBody>
      </p:sp>
      <p:sp>
        <p:nvSpPr>
          <p:cNvPr id="632" name="Google Shape;632;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Example</a:t>
            </a:r>
            <a:endParaRPr/>
          </a:p>
        </p:txBody>
      </p:sp>
      <p:pic>
        <p:nvPicPr>
          <p:cNvPr id="638" name="Google Shape;638;p64"/>
          <p:cNvPicPr preferRelativeResize="0"/>
          <p:nvPr/>
        </p:nvPicPr>
        <p:blipFill rotWithShape="1">
          <a:blip r:embed="rId3">
            <a:alphaModFix/>
          </a:blip>
          <a:srcRect b="11783" l="1919" r="24809" t="9134"/>
          <a:stretch/>
        </p:blipFill>
        <p:spPr>
          <a:xfrm>
            <a:off x="1164275" y="1821325"/>
            <a:ext cx="6700549" cy="1198400"/>
          </a:xfrm>
          <a:prstGeom prst="rect">
            <a:avLst/>
          </a:prstGeom>
          <a:noFill/>
          <a:ln>
            <a:noFill/>
          </a:ln>
        </p:spPr>
      </p:pic>
      <p:sp>
        <p:nvSpPr>
          <p:cNvPr id="639" name="Google Shape;639;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Example</a:t>
            </a:r>
            <a:endParaRPr/>
          </a:p>
        </p:txBody>
      </p:sp>
      <p:pic>
        <p:nvPicPr>
          <p:cNvPr id="645" name="Google Shape;645;p65"/>
          <p:cNvPicPr preferRelativeResize="0"/>
          <p:nvPr/>
        </p:nvPicPr>
        <p:blipFill rotWithShape="1">
          <a:blip r:embed="rId3">
            <a:alphaModFix/>
          </a:blip>
          <a:srcRect b="62535" l="2419" r="27865" t="5239"/>
          <a:stretch/>
        </p:blipFill>
        <p:spPr>
          <a:xfrm>
            <a:off x="772325" y="1543450"/>
            <a:ext cx="6375225" cy="962225"/>
          </a:xfrm>
          <a:prstGeom prst="rect">
            <a:avLst/>
          </a:prstGeom>
          <a:noFill/>
          <a:ln>
            <a:noFill/>
          </a:ln>
        </p:spPr>
      </p:pic>
      <p:sp>
        <p:nvSpPr>
          <p:cNvPr id="646" name="Google Shape;64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647" name="Google Shape;647;p65"/>
          <p:cNvPicPr preferRelativeResize="0"/>
          <p:nvPr/>
        </p:nvPicPr>
        <p:blipFill rotWithShape="1">
          <a:blip r:embed="rId3">
            <a:alphaModFix/>
          </a:blip>
          <a:srcRect b="7293" l="2572" r="27701" t="53746"/>
          <a:stretch/>
        </p:blipFill>
        <p:spPr>
          <a:xfrm>
            <a:off x="2097234" y="2905000"/>
            <a:ext cx="6375225" cy="1163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2bf0cd3c7e2_0_79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WHY DO WE NEED THAT?</a:t>
            </a:r>
            <a:endParaRPr/>
          </a:p>
        </p:txBody>
      </p:sp>
      <p:sp>
        <p:nvSpPr>
          <p:cNvPr id="653" name="Google Shape;653;g2bf0cd3c7e2_0_79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Helps beginners create DBs that aren’t so bad</a:t>
            </a:r>
            <a:endParaRPr/>
          </a:p>
          <a:p>
            <a:pPr indent="-342900" lvl="0" marL="457200" rtl="0" algn="l">
              <a:spcBef>
                <a:spcPts val="0"/>
              </a:spcBef>
              <a:spcAft>
                <a:spcPts val="0"/>
              </a:spcAft>
              <a:buSzPts val="1800"/>
              <a:buChar char="●"/>
            </a:pPr>
            <a:r>
              <a:rPr lang="ru"/>
              <a:t>Helps avoid typical mistakes</a:t>
            </a:r>
            <a:endParaRPr/>
          </a:p>
          <a:p>
            <a:pPr indent="-342900" lvl="0" marL="457200" rtl="0" algn="l">
              <a:spcBef>
                <a:spcPts val="0"/>
              </a:spcBef>
              <a:spcAft>
                <a:spcPts val="0"/>
              </a:spcAft>
              <a:buSzPts val="1800"/>
              <a:buChar char="●"/>
            </a:pPr>
            <a:r>
              <a:rPr lang="ru"/>
              <a:t>Develops the habit of creating the right databases and not putting the design off for later</a:t>
            </a:r>
            <a:endParaRPr/>
          </a:p>
          <a:p>
            <a:pPr indent="-342900" lvl="0" marL="457200" rtl="0" algn="l">
              <a:spcBef>
                <a:spcPts val="0"/>
              </a:spcBef>
              <a:spcAft>
                <a:spcPts val="0"/>
              </a:spcAft>
              <a:buSzPts val="1800"/>
              <a:buChar char="●"/>
            </a:pPr>
            <a:r>
              <a:rPr lang="ru"/>
              <a:t>Gradually develops design skills, without a strong connection to normal forms</a:t>
            </a:r>
            <a:endParaRPr/>
          </a:p>
        </p:txBody>
      </p:sp>
      <p:sp>
        <p:nvSpPr>
          <p:cNvPr id="654" name="Google Shape;654;g2bf0cd3c7e2_0_7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STEP 3 CREATING A LOGICAL STRUCTURE</a:t>
            </a:r>
            <a:endParaRPr/>
          </a:p>
        </p:txBody>
      </p:sp>
      <p:sp>
        <p:nvSpPr>
          <p:cNvPr id="660" name="Google Shape;660;p6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We already have a conceptual scheme</a:t>
            </a:r>
            <a:endParaRPr/>
          </a:p>
          <a:p>
            <a:pPr indent="0" lvl="0" marL="0" rtl="0" algn="l">
              <a:lnSpc>
                <a:spcPct val="115000"/>
              </a:lnSpc>
              <a:spcBef>
                <a:spcPts val="1200"/>
              </a:spcBef>
              <a:spcAft>
                <a:spcPts val="0"/>
              </a:spcAft>
              <a:buSzPts val="1800"/>
              <a:buNone/>
            </a:pPr>
            <a:r>
              <a:rPr lang="ru"/>
              <a:t>We want to get a higher level of detail:</a:t>
            </a:r>
            <a:endParaRPr/>
          </a:p>
          <a:p>
            <a:pPr indent="457200" lvl="0" marL="0" rtl="0" algn="l">
              <a:lnSpc>
                <a:spcPct val="115000"/>
              </a:lnSpc>
              <a:spcBef>
                <a:spcPts val="1200"/>
              </a:spcBef>
              <a:spcAft>
                <a:spcPts val="0"/>
              </a:spcAft>
              <a:buSzPts val="1800"/>
              <a:buNone/>
            </a:pPr>
            <a:r>
              <a:rPr lang="ru"/>
              <a:t>Clarification of the attribute composition</a:t>
            </a:r>
            <a:endParaRPr/>
          </a:p>
          <a:p>
            <a:pPr indent="457200" lvl="0" marL="0" rtl="0" algn="l">
              <a:lnSpc>
                <a:spcPct val="115000"/>
              </a:lnSpc>
              <a:spcBef>
                <a:spcPts val="1200"/>
              </a:spcBef>
              <a:spcAft>
                <a:spcPts val="0"/>
              </a:spcAft>
              <a:buSzPts val="1800"/>
              <a:buNone/>
            </a:pPr>
            <a:r>
              <a:rPr lang="ru"/>
              <a:t>Clarification of the restrictions imposed on the attribute composition</a:t>
            </a:r>
            <a:endParaRPr/>
          </a:p>
          <a:p>
            <a:pPr indent="457200" lvl="0" marL="0" rtl="0" algn="l">
              <a:lnSpc>
                <a:spcPct val="115000"/>
              </a:lnSpc>
              <a:spcBef>
                <a:spcPts val="1200"/>
              </a:spcBef>
              <a:spcAft>
                <a:spcPts val="0"/>
              </a:spcAft>
              <a:buSzPts val="1800"/>
              <a:buNone/>
            </a:pPr>
            <a:r>
              <a:rPr lang="ru"/>
              <a:t>In some cases, it is allowed to specify the attribute type</a:t>
            </a:r>
            <a:endParaRPr/>
          </a:p>
          <a:p>
            <a:pPr indent="0" lvl="0" marL="0" rtl="0" algn="l">
              <a:lnSpc>
                <a:spcPct val="115000"/>
              </a:lnSpc>
              <a:spcBef>
                <a:spcPts val="1200"/>
              </a:spcBef>
              <a:spcAft>
                <a:spcPts val="1200"/>
              </a:spcAft>
              <a:buSzPts val="1800"/>
              <a:buNone/>
            </a:pPr>
            <a:r>
              <a:t/>
            </a:r>
            <a:endParaRPr/>
          </a:p>
        </p:txBody>
      </p:sp>
      <p:sp>
        <p:nvSpPr>
          <p:cNvPr id="661" name="Google Shape;661;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LOGICAL DATA MODEL</a:t>
            </a:r>
            <a:endParaRPr/>
          </a:p>
        </p:txBody>
      </p:sp>
      <p:sp>
        <p:nvSpPr>
          <p:cNvPr id="667" name="Google Shape;667;p6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The logical data model is an extension of the conceptual data model by defining attributes, descriptions and constraints for entities, partially clarifies the composition of entities and the relationships between them.</a:t>
            </a:r>
            <a:endParaRPr/>
          </a:p>
          <a:p>
            <a:pPr indent="0" lvl="0" marL="0" rtl="0" algn="l">
              <a:lnSpc>
                <a:spcPct val="115000"/>
              </a:lnSpc>
              <a:spcBef>
                <a:spcPts val="1200"/>
              </a:spcBef>
              <a:spcAft>
                <a:spcPts val="1200"/>
              </a:spcAft>
              <a:buSzPts val="1800"/>
              <a:buNone/>
            </a:pPr>
            <a:r>
              <a:t/>
            </a:r>
            <a:endParaRPr/>
          </a:p>
        </p:txBody>
      </p:sp>
      <p:sp>
        <p:nvSpPr>
          <p:cNvPr id="668" name="Google Shape;668;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bf0cd3c7e2_0_32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Max</a:t>
            </a:r>
            <a:endParaRPr/>
          </a:p>
        </p:txBody>
      </p:sp>
      <p:sp>
        <p:nvSpPr>
          <p:cNvPr id="118" name="Google Shape;118;g2bf0cd3c7e2_0_3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
        <p:nvSpPr>
          <p:cNvPr id="119" name="Google Shape;119;g2bf0cd3c7e2_0_326"/>
          <p:cNvSpPr txBox="1"/>
          <p:nvPr>
            <p:ph idx="1" type="body"/>
          </p:nvPr>
        </p:nvSpPr>
        <p:spPr>
          <a:xfrm>
            <a:off x="553125" y="1144125"/>
            <a:ext cx="3457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max(date_of_employment) AS last_emploee</a:t>
            </a:r>
            <a:endParaRPr/>
          </a:p>
          <a:p>
            <a:pPr indent="0" lvl="0" marL="0" rtl="0" algn="l">
              <a:spcBef>
                <a:spcPts val="0"/>
              </a:spcBef>
              <a:spcAft>
                <a:spcPts val="0"/>
              </a:spcAft>
              <a:buNone/>
            </a:pPr>
            <a:r>
              <a:rPr lang="ru"/>
              <a:t>    FROM new_employees;</a:t>
            </a:r>
            <a:endParaRPr/>
          </a:p>
          <a:p>
            <a:pPr indent="0" lvl="0" marL="0" rtl="0" algn="l">
              <a:spcBef>
                <a:spcPts val="0"/>
              </a:spcBef>
              <a:spcAft>
                <a:spcPts val="0"/>
              </a:spcAft>
              <a:buNone/>
            </a:pPr>
            <a:r>
              <a:t/>
            </a:r>
            <a:endParaRPr/>
          </a:p>
        </p:txBody>
      </p:sp>
      <p:pic>
        <p:nvPicPr>
          <p:cNvPr id="120" name="Google Shape;120;g2bf0cd3c7e2_0_326"/>
          <p:cNvPicPr preferRelativeResize="0"/>
          <p:nvPr/>
        </p:nvPicPr>
        <p:blipFill>
          <a:blip r:embed="rId3">
            <a:alphaModFix/>
          </a:blip>
          <a:stretch>
            <a:fillRect/>
          </a:stretch>
        </p:blipFill>
        <p:spPr>
          <a:xfrm>
            <a:off x="873825" y="2753301"/>
            <a:ext cx="7598624" cy="2145850"/>
          </a:xfrm>
          <a:prstGeom prst="rect">
            <a:avLst/>
          </a:prstGeom>
          <a:noFill/>
          <a:ln>
            <a:noFill/>
          </a:ln>
        </p:spPr>
      </p:pic>
      <p:sp>
        <p:nvSpPr>
          <p:cNvPr id="121" name="Google Shape;121;g2bf0cd3c7e2_0_326"/>
          <p:cNvSpPr/>
          <p:nvPr/>
        </p:nvSpPr>
        <p:spPr>
          <a:xfrm>
            <a:off x="6862800" y="1764500"/>
            <a:ext cx="363600" cy="53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22" name="Google Shape;122;g2bf0cd3c7e2_0_326"/>
          <p:cNvPicPr preferRelativeResize="0"/>
          <p:nvPr/>
        </p:nvPicPr>
        <p:blipFill>
          <a:blip r:embed="rId4">
            <a:alphaModFix/>
          </a:blip>
          <a:stretch>
            <a:fillRect/>
          </a:stretch>
        </p:blipFill>
        <p:spPr>
          <a:xfrm>
            <a:off x="6288425" y="993535"/>
            <a:ext cx="1756400" cy="6417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LOGICAL DATA MODEL</a:t>
            </a:r>
            <a:endParaRPr/>
          </a:p>
        </p:txBody>
      </p:sp>
      <p:sp>
        <p:nvSpPr>
          <p:cNvPr id="674" name="Google Shape;674;p68"/>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Char char="●"/>
            </a:pPr>
            <a:r>
              <a:rPr lang="ru"/>
              <a:t>Allows going beyond the conceptual model</a:t>
            </a:r>
            <a:endParaRPr/>
          </a:p>
          <a:p>
            <a:pPr indent="-342900" lvl="0" marL="457200" marR="0" rtl="0" algn="l">
              <a:lnSpc>
                <a:spcPct val="115000"/>
              </a:lnSpc>
              <a:spcBef>
                <a:spcPts val="0"/>
              </a:spcBef>
              <a:spcAft>
                <a:spcPts val="0"/>
              </a:spcAft>
              <a:buSzPts val="1800"/>
              <a:buChar char="●"/>
            </a:pPr>
            <a:r>
              <a:rPr lang="ru"/>
              <a:t>Is a prototype of a future physical model</a:t>
            </a:r>
            <a:endParaRPr/>
          </a:p>
          <a:p>
            <a:pPr indent="-342900" lvl="0" marL="457200" marR="0" rtl="0" algn="l">
              <a:lnSpc>
                <a:spcPct val="115000"/>
              </a:lnSpc>
              <a:spcBef>
                <a:spcPts val="0"/>
              </a:spcBef>
              <a:spcAft>
                <a:spcPts val="0"/>
              </a:spcAft>
              <a:buSzPts val="1800"/>
              <a:buChar char="●"/>
            </a:pPr>
            <a:r>
              <a:rPr lang="ru"/>
              <a:t>Does not take into account the specifics of any particular DBMS</a:t>
            </a:r>
            <a:endParaRPr/>
          </a:p>
          <a:p>
            <a:pPr indent="-342900" lvl="0" marL="457200" marR="0" rtl="0" algn="l">
              <a:lnSpc>
                <a:spcPct val="115000"/>
              </a:lnSpc>
              <a:spcBef>
                <a:spcPts val="0"/>
              </a:spcBef>
              <a:spcAft>
                <a:spcPts val="0"/>
              </a:spcAft>
              <a:buSzPts val="1800"/>
              <a:buChar char="●"/>
            </a:pPr>
            <a:r>
              <a:rPr lang="ru"/>
              <a:t>ER notation is also used for illustration</a:t>
            </a:r>
            <a:endParaRPr sz="1150">
              <a:solidFill>
                <a:srgbClr val="1A1A1A"/>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150">
              <a:solidFill>
                <a:srgbClr val="1A1A1A"/>
              </a:solidFill>
              <a:highlight>
                <a:srgbClr val="FFFFFF"/>
              </a:highlight>
              <a:latin typeface="Arial"/>
              <a:ea typeface="Arial"/>
              <a:cs typeface="Arial"/>
              <a:sym typeface="Arial"/>
            </a:endParaRPr>
          </a:p>
        </p:txBody>
      </p:sp>
      <p:sp>
        <p:nvSpPr>
          <p:cNvPr id="675" name="Google Shape;67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ER notation “Entity”</a:t>
            </a:r>
            <a:endParaRPr/>
          </a:p>
        </p:txBody>
      </p:sp>
      <p:pic>
        <p:nvPicPr>
          <p:cNvPr id="681" name="Google Shape;681;p69"/>
          <p:cNvPicPr preferRelativeResize="0"/>
          <p:nvPr/>
        </p:nvPicPr>
        <p:blipFill rotWithShape="1">
          <a:blip r:embed="rId3">
            <a:alphaModFix/>
          </a:blip>
          <a:srcRect b="0" l="0" r="0" t="0"/>
          <a:stretch/>
        </p:blipFill>
        <p:spPr>
          <a:xfrm>
            <a:off x="1671925" y="1488875"/>
            <a:ext cx="5884426" cy="2950851"/>
          </a:xfrm>
          <a:prstGeom prst="rect">
            <a:avLst/>
          </a:prstGeom>
          <a:noFill/>
          <a:ln>
            <a:noFill/>
          </a:ln>
        </p:spPr>
      </p:pic>
      <p:sp>
        <p:nvSpPr>
          <p:cNvPr id="682" name="Google Shape;682;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683" name="Google Shape;683;p69"/>
          <p:cNvPicPr preferRelativeResize="0"/>
          <p:nvPr/>
        </p:nvPicPr>
        <p:blipFill>
          <a:blip r:embed="rId4">
            <a:alphaModFix/>
          </a:blip>
          <a:stretch>
            <a:fillRect/>
          </a:stretch>
        </p:blipFill>
        <p:spPr>
          <a:xfrm>
            <a:off x="4490450" y="1952475"/>
            <a:ext cx="3026125" cy="17757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t/>
            </a:r>
            <a:endParaRPr/>
          </a:p>
        </p:txBody>
      </p:sp>
      <p:pic>
        <p:nvPicPr>
          <p:cNvPr id="689" name="Google Shape;689;p70"/>
          <p:cNvPicPr preferRelativeResize="0"/>
          <p:nvPr/>
        </p:nvPicPr>
        <p:blipFill rotWithShape="1">
          <a:blip r:embed="rId3">
            <a:alphaModFix/>
          </a:blip>
          <a:srcRect b="0" l="0" r="0" t="0"/>
          <a:stretch/>
        </p:blipFill>
        <p:spPr>
          <a:xfrm>
            <a:off x="484775" y="588424"/>
            <a:ext cx="7875573" cy="3966674"/>
          </a:xfrm>
          <a:prstGeom prst="rect">
            <a:avLst/>
          </a:prstGeom>
          <a:noFill/>
          <a:ln>
            <a:noFill/>
          </a:ln>
        </p:spPr>
      </p:pic>
      <p:sp>
        <p:nvSpPr>
          <p:cNvPr id="690" name="Google Shape;69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bf0cd3c7e2_0_38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ru"/>
              <a:t>Min</a:t>
            </a:r>
            <a:endParaRPr/>
          </a:p>
        </p:txBody>
      </p:sp>
      <p:sp>
        <p:nvSpPr>
          <p:cNvPr id="128" name="Google Shape;128;g2bf0cd3c7e2_0_3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
        <p:nvSpPr>
          <p:cNvPr id="129" name="Google Shape;129;g2bf0cd3c7e2_0_389"/>
          <p:cNvSpPr txBox="1"/>
          <p:nvPr>
            <p:ph idx="1" type="body"/>
          </p:nvPr>
        </p:nvSpPr>
        <p:spPr>
          <a:xfrm>
            <a:off x="553125" y="1144125"/>
            <a:ext cx="3457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SELECT min(date_of_employment) AS first_emploee</a:t>
            </a:r>
            <a:endParaRPr/>
          </a:p>
          <a:p>
            <a:pPr indent="0" lvl="0" marL="0" rtl="0" algn="l">
              <a:spcBef>
                <a:spcPts val="0"/>
              </a:spcBef>
              <a:spcAft>
                <a:spcPts val="0"/>
              </a:spcAft>
              <a:buNone/>
            </a:pPr>
            <a:r>
              <a:rPr lang="ru"/>
              <a:t>    FROM new_employees;</a:t>
            </a:r>
            <a:endParaRPr/>
          </a:p>
          <a:p>
            <a:pPr indent="0" lvl="0" marL="0" rtl="0" algn="l">
              <a:spcBef>
                <a:spcPts val="0"/>
              </a:spcBef>
              <a:spcAft>
                <a:spcPts val="0"/>
              </a:spcAft>
              <a:buNone/>
            </a:pPr>
            <a:r>
              <a:t/>
            </a:r>
            <a:endParaRPr/>
          </a:p>
        </p:txBody>
      </p:sp>
      <p:pic>
        <p:nvPicPr>
          <p:cNvPr id="130" name="Google Shape;130;g2bf0cd3c7e2_0_389"/>
          <p:cNvPicPr preferRelativeResize="0"/>
          <p:nvPr/>
        </p:nvPicPr>
        <p:blipFill>
          <a:blip r:embed="rId3">
            <a:alphaModFix/>
          </a:blip>
          <a:stretch>
            <a:fillRect/>
          </a:stretch>
        </p:blipFill>
        <p:spPr>
          <a:xfrm>
            <a:off x="873825" y="2753301"/>
            <a:ext cx="7598624" cy="2145850"/>
          </a:xfrm>
          <a:prstGeom prst="rect">
            <a:avLst/>
          </a:prstGeom>
          <a:noFill/>
          <a:ln>
            <a:noFill/>
          </a:ln>
        </p:spPr>
      </p:pic>
      <p:sp>
        <p:nvSpPr>
          <p:cNvPr id="131" name="Google Shape;131;g2bf0cd3c7e2_0_389"/>
          <p:cNvSpPr/>
          <p:nvPr/>
        </p:nvSpPr>
        <p:spPr>
          <a:xfrm>
            <a:off x="6862800" y="1764500"/>
            <a:ext cx="363600" cy="53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32" name="Google Shape;132;g2bf0cd3c7e2_0_389"/>
          <p:cNvPicPr preferRelativeResize="0"/>
          <p:nvPr/>
        </p:nvPicPr>
        <p:blipFill>
          <a:blip r:embed="rId4">
            <a:alphaModFix/>
          </a:blip>
          <a:stretch>
            <a:fillRect/>
          </a:stretch>
        </p:blipFill>
        <p:spPr>
          <a:xfrm>
            <a:off x="6376525" y="873250"/>
            <a:ext cx="1877747" cy="68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